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1422"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219A2035-8BFD-49D3-BE4E-901AF5E531F3}" type="datetimeFigureOut">
              <a:rPr lang="ru-RU" smtClean="0"/>
              <a:pPr/>
              <a:t>20.09.2024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D6695C6-8F34-4852-BCEF-45B5AA45A7F5}"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19A2035-8BFD-49D3-BE4E-901AF5E531F3}" type="datetimeFigureOut">
              <a:rPr lang="ru-RU" smtClean="0"/>
              <a:pPr/>
              <a:t>20.09.2024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D6695C6-8F34-4852-BCEF-45B5AA45A7F5}"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19A2035-8BFD-49D3-BE4E-901AF5E531F3}" type="datetimeFigureOut">
              <a:rPr lang="ru-RU" smtClean="0"/>
              <a:pPr/>
              <a:t>20.09.2024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D6695C6-8F34-4852-BCEF-45B5AA45A7F5}"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19A2035-8BFD-49D3-BE4E-901AF5E531F3}" type="datetimeFigureOut">
              <a:rPr lang="ru-RU" smtClean="0"/>
              <a:pPr/>
              <a:t>20.09.2024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D6695C6-8F34-4852-BCEF-45B5AA45A7F5}"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219A2035-8BFD-49D3-BE4E-901AF5E531F3}" type="datetimeFigureOut">
              <a:rPr lang="ru-RU" smtClean="0"/>
              <a:pPr/>
              <a:t>20.09.2024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D6695C6-8F34-4852-BCEF-45B5AA45A7F5}"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219A2035-8BFD-49D3-BE4E-901AF5E531F3}" type="datetimeFigureOut">
              <a:rPr lang="ru-RU" smtClean="0"/>
              <a:pPr/>
              <a:t>20.09.2024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D6695C6-8F34-4852-BCEF-45B5AA45A7F5}"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219A2035-8BFD-49D3-BE4E-901AF5E531F3}" type="datetimeFigureOut">
              <a:rPr lang="ru-RU" smtClean="0"/>
              <a:pPr/>
              <a:t>20.09.2024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DD6695C6-8F34-4852-BCEF-45B5AA45A7F5}"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219A2035-8BFD-49D3-BE4E-901AF5E531F3}" type="datetimeFigureOut">
              <a:rPr lang="ru-RU" smtClean="0"/>
              <a:pPr/>
              <a:t>20.09.2024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DD6695C6-8F34-4852-BCEF-45B5AA45A7F5}"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19A2035-8BFD-49D3-BE4E-901AF5E531F3}" type="datetimeFigureOut">
              <a:rPr lang="ru-RU" smtClean="0"/>
              <a:pPr/>
              <a:t>20.09.2024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DD6695C6-8F34-4852-BCEF-45B5AA45A7F5}"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219A2035-8BFD-49D3-BE4E-901AF5E531F3}" type="datetimeFigureOut">
              <a:rPr lang="ru-RU" smtClean="0"/>
              <a:pPr/>
              <a:t>20.09.2024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D6695C6-8F34-4852-BCEF-45B5AA45A7F5}"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219A2035-8BFD-49D3-BE4E-901AF5E531F3}" type="datetimeFigureOut">
              <a:rPr lang="ru-RU" smtClean="0"/>
              <a:pPr/>
              <a:t>20.09.2024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D6695C6-8F34-4852-BCEF-45B5AA45A7F5}"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9A2035-8BFD-49D3-BE4E-901AF5E531F3}" type="datetimeFigureOut">
              <a:rPr lang="ru-RU" smtClean="0"/>
              <a:pPr/>
              <a:t>20.09.2024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6695C6-8F34-4852-BCEF-45B5AA45A7F5}"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Autofit/>
          </a:bodyPr>
          <a:lstStyle/>
          <a:p>
            <a:r>
              <a:rPr lang="ru-RU" sz="3200" b="1" dirty="0">
                <a:solidFill>
                  <a:schemeClr val="tx2">
                    <a:lumMod val="50000"/>
                  </a:schemeClr>
                </a:solidFill>
              </a:rPr>
              <a:t>Планировка предприятия по переработке птицы, технологические процессы на различных участках и их ветеринарно-санитарная характеристика. Особенности организации ветеринарно-санитарного контроля на конвейерной линии по переработке птицы</a:t>
            </a:r>
          </a:p>
        </p:txBody>
      </p:sp>
      <p:sp>
        <p:nvSpPr>
          <p:cNvPr id="3" name="Подзаголовок 2"/>
          <p:cNvSpPr>
            <a:spLocks noGrp="1"/>
          </p:cNvSpPr>
          <p:nvPr>
            <p:ph type="subTitle" idx="1"/>
          </p:nvPr>
        </p:nvSpPr>
        <p:spPr/>
        <p:txBody>
          <a:bodyPr/>
          <a:lstStyle/>
          <a:p>
            <a:endParaRPr lang="ru-RU"/>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b="1" dirty="0" err="1" smtClean="0">
                <a:solidFill>
                  <a:schemeClr val="tx2">
                    <a:lumMod val="50000"/>
                  </a:schemeClr>
                </a:solidFill>
              </a:rPr>
              <a:t>Шпарка</a:t>
            </a:r>
            <a:r>
              <a:rPr lang="ru-RU" sz="3200" dirty="0" smtClean="0">
                <a:solidFill>
                  <a:schemeClr val="tx2">
                    <a:lumMod val="50000"/>
                  </a:schemeClr>
                </a:solidFill>
              </a:rPr>
              <a:t/>
            </a:r>
            <a:br>
              <a:rPr lang="ru-RU" sz="3200" dirty="0" smtClean="0">
                <a:solidFill>
                  <a:schemeClr val="tx2">
                    <a:lumMod val="50000"/>
                  </a:schemeClr>
                </a:solidFill>
              </a:rPr>
            </a:br>
            <a:endParaRPr lang="ru-RU" sz="3200" dirty="0">
              <a:solidFill>
                <a:schemeClr val="tx2">
                  <a:lumMod val="50000"/>
                </a:schemeClr>
              </a:solidFill>
            </a:endParaRPr>
          </a:p>
        </p:txBody>
      </p:sp>
      <p:sp>
        <p:nvSpPr>
          <p:cNvPr id="3" name="Содержимое 2"/>
          <p:cNvSpPr>
            <a:spLocks noGrp="1"/>
          </p:cNvSpPr>
          <p:nvPr>
            <p:ph idx="1"/>
          </p:nvPr>
        </p:nvSpPr>
        <p:spPr/>
        <p:txBody>
          <a:bodyPr>
            <a:normAutofit fontScale="85000" lnSpcReduction="10000"/>
          </a:bodyPr>
          <a:lstStyle/>
          <a:p>
            <a:pPr algn="just"/>
            <a:r>
              <a:rPr lang="ru-RU" dirty="0" smtClean="0">
                <a:solidFill>
                  <a:schemeClr val="tx2">
                    <a:lumMod val="50000"/>
                  </a:schemeClr>
                </a:solidFill>
              </a:rPr>
              <a:t>Для </a:t>
            </a:r>
            <a:r>
              <a:rPr lang="ru-RU" dirty="0">
                <a:solidFill>
                  <a:schemeClr val="tx2">
                    <a:lumMod val="50000"/>
                  </a:schemeClr>
                </a:solidFill>
              </a:rPr>
              <a:t>ослабления </a:t>
            </a:r>
            <a:r>
              <a:rPr lang="ru-RU" dirty="0" err="1">
                <a:solidFill>
                  <a:schemeClr val="tx2">
                    <a:lumMod val="50000"/>
                  </a:schemeClr>
                </a:solidFill>
              </a:rPr>
              <a:t>удерживаемости</a:t>
            </a:r>
            <a:r>
              <a:rPr lang="ru-RU" dirty="0">
                <a:solidFill>
                  <a:schemeClr val="tx2">
                    <a:lumMod val="50000"/>
                  </a:schemeClr>
                </a:solidFill>
              </a:rPr>
              <a:t> оперения тушки птицы обрабатывают горячей водой в установках для </a:t>
            </a:r>
            <a:r>
              <a:rPr lang="ru-RU" dirty="0" err="1">
                <a:solidFill>
                  <a:schemeClr val="tx2">
                    <a:lumMod val="50000"/>
                  </a:schemeClr>
                </a:solidFill>
              </a:rPr>
              <a:t>шпарки</a:t>
            </a:r>
            <a:r>
              <a:rPr lang="ru-RU" dirty="0">
                <a:solidFill>
                  <a:schemeClr val="tx2">
                    <a:lumMod val="50000"/>
                  </a:schemeClr>
                </a:solidFill>
              </a:rPr>
              <a:t> птицы. Выбор режима </a:t>
            </a:r>
            <a:r>
              <a:rPr lang="ru-RU" dirty="0" err="1">
                <a:solidFill>
                  <a:schemeClr val="tx2">
                    <a:lumMod val="50000"/>
                  </a:schemeClr>
                </a:solidFill>
              </a:rPr>
              <a:t>шпарки</a:t>
            </a:r>
            <a:r>
              <a:rPr lang="ru-RU" dirty="0">
                <a:solidFill>
                  <a:schemeClr val="tx2">
                    <a:lumMod val="50000"/>
                  </a:schemeClr>
                </a:solidFill>
              </a:rPr>
              <a:t> зависит от вида и возраста перерабатываемой птицы.</a:t>
            </a:r>
          </a:p>
          <a:p>
            <a:pPr algn="just"/>
            <a:r>
              <a:rPr lang="ru-RU" dirty="0">
                <a:solidFill>
                  <a:schemeClr val="tx2">
                    <a:lumMod val="50000"/>
                  </a:schemeClr>
                </a:solidFill>
              </a:rPr>
              <a:t>Птицу шпарят по «мягкому» или «жёсткому» режиму </a:t>
            </a:r>
            <a:r>
              <a:rPr lang="ru-RU" dirty="0" err="1">
                <a:solidFill>
                  <a:schemeClr val="tx2">
                    <a:lumMod val="50000"/>
                  </a:schemeClr>
                </a:solidFill>
              </a:rPr>
              <a:t>шпарки</a:t>
            </a:r>
            <a:r>
              <a:rPr lang="ru-RU" dirty="0">
                <a:solidFill>
                  <a:schemeClr val="tx2">
                    <a:lumMod val="50000"/>
                  </a:schemeClr>
                </a:solidFill>
              </a:rPr>
              <a:t>. При </a:t>
            </a:r>
            <a:r>
              <a:rPr lang="ru-RU" dirty="0" err="1">
                <a:solidFill>
                  <a:schemeClr val="tx2">
                    <a:lumMod val="50000"/>
                  </a:schemeClr>
                </a:solidFill>
              </a:rPr>
              <a:t>шпарке</a:t>
            </a:r>
            <a:r>
              <a:rPr lang="ru-RU" dirty="0">
                <a:solidFill>
                  <a:schemeClr val="tx2">
                    <a:lumMod val="50000"/>
                  </a:schemeClr>
                </a:solidFill>
              </a:rPr>
              <a:t> по «мягкому» режиму поверхностный слой тушки – эпидермис остаётся неповреждённым, тушки имеют лучший внешний вид.</a:t>
            </a:r>
          </a:p>
          <a:p>
            <a:pPr algn="just"/>
            <a:r>
              <a:rPr lang="ru-RU" dirty="0">
                <a:solidFill>
                  <a:schemeClr val="tx2">
                    <a:lumMod val="50000"/>
                  </a:schemeClr>
                </a:solidFill>
              </a:rPr>
              <a:t>Температура воды в ванне </a:t>
            </a:r>
            <a:r>
              <a:rPr lang="ru-RU" dirty="0" err="1">
                <a:solidFill>
                  <a:schemeClr val="tx2">
                    <a:lumMod val="50000"/>
                  </a:schemeClr>
                </a:solidFill>
              </a:rPr>
              <a:t>шпарки</a:t>
            </a:r>
            <a:r>
              <a:rPr lang="ru-RU" dirty="0">
                <a:solidFill>
                  <a:schemeClr val="tx2">
                    <a:lumMod val="50000"/>
                  </a:schemeClr>
                </a:solidFill>
              </a:rPr>
              <a:t> поддерживается автоматически.</a:t>
            </a:r>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76672"/>
            <a:ext cx="8229600" cy="6192688"/>
          </a:xfrm>
        </p:spPr>
        <p:txBody>
          <a:bodyPr>
            <a:normAutofit fontScale="77500" lnSpcReduction="20000"/>
          </a:bodyPr>
          <a:lstStyle/>
          <a:p>
            <a:pPr algn="just">
              <a:buNone/>
            </a:pPr>
            <a:r>
              <a:rPr lang="ru-RU" b="1" i="1" dirty="0" smtClean="0">
                <a:solidFill>
                  <a:schemeClr val="tx2">
                    <a:lumMod val="50000"/>
                  </a:schemeClr>
                </a:solidFill>
              </a:rPr>
              <a:t>                                                      </a:t>
            </a:r>
            <a:r>
              <a:rPr lang="ru-RU" b="1" i="1" dirty="0" err="1" smtClean="0">
                <a:solidFill>
                  <a:schemeClr val="tx2">
                    <a:lumMod val="50000"/>
                  </a:schemeClr>
                </a:solidFill>
              </a:rPr>
              <a:t>Ощипк</a:t>
            </a:r>
            <a:endParaRPr lang="ru-RU" dirty="0">
              <a:solidFill>
                <a:schemeClr val="tx2">
                  <a:lumMod val="50000"/>
                </a:schemeClr>
              </a:solidFill>
            </a:endParaRPr>
          </a:p>
          <a:p>
            <a:pPr algn="just"/>
            <a:r>
              <a:rPr lang="ru-RU" dirty="0">
                <a:solidFill>
                  <a:schemeClr val="tx2">
                    <a:lumMod val="50000"/>
                  </a:schemeClr>
                </a:solidFill>
              </a:rPr>
              <a:t>Для </a:t>
            </a:r>
            <a:r>
              <a:rPr lang="ru-RU" dirty="0" err="1">
                <a:solidFill>
                  <a:schemeClr val="tx2">
                    <a:lumMod val="50000"/>
                  </a:schemeClr>
                </a:solidFill>
              </a:rPr>
              <a:t>ощипки</a:t>
            </a:r>
            <a:r>
              <a:rPr lang="ru-RU" dirty="0">
                <a:solidFill>
                  <a:schemeClr val="tx2">
                    <a:lumMod val="50000"/>
                  </a:schemeClr>
                </a:solidFill>
              </a:rPr>
              <a:t> применяют машины непрерывного действия – дисковые автоматы или машины периодического действия - центрифуги.</a:t>
            </a:r>
          </a:p>
          <a:p>
            <a:pPr algn="just"/>
            <a:r>
              <a:rPr lang="ru-RU" dirty="0">
                <a:solidFill>
                  <a:schemeClr val="tx2">
                    <a:lumMod val="50000"/>
                  </a:schemeClr>
                </a:solidFill>
              </a:rPr>
              <a:t>Во время </a:t>
            </a:r>
            <a:r>
              <a:rPr lang="ru-RU" dirty="0" err="1">
                <a:solidFill>
                  <a:schemeClr val="tx2">
                    <a:lumMod val="50000"/>
                  </a:schemeClr>
                </a:solidFill>
              </a:rPr>
              <a:t>ощипки</a:t>
            </a:r>
            <a:r>
              <a:rPr lang="ru-RU" dirty="0">
                <a:solidFill>
                  <a:schemeClr val="tx2">
                    <a:lumMod val="50000"/>
                  </a:schemeClr>
                </a:solidFill>
              </a:rPr>
              <a:t> в дисковых автоматах, птица орошается горячей водой с температурой 50-55ºС. Дисковые автоматы отрегулированы таким образом, что </a:t>
            </a:r>
            <a:r>
              <a:rPr lang="ru-RU" dirty="0" err="1">
                <a:solidFill>
                  <a:schemeClr val="tx2">
                    <a:lumMod val="50000"/>
                  </a:schemeClr>
                </a:solidFill>
              </a:rPr>
              <a:t>ротодиски</a:t>
            </a:r>
            <a:r>
              <a:rPr lang="ru-RU" dirty="0">
                <a:solidFill>
                  <a:schemeClr val="tx2">
                    <a:lumMod val="50000"/>
                  </a:schemeClr>
                </a:solidFill>
              </a:rPr>
              <a:t> с резиновыми пальцами полностью охватывают птицу.</a:t>
            </a:r>
          </a:p>
          <a:p>
            <a:pPr algn="just"/>
            <a:r>
              <a:rPr lang="ru-RU" dirty="0">
                <a:solidFill>
                  <a:schemeClr val="tx2">
                    <a:lumMod val="50000"/>
                  </a:schemeClr>
                </a:solidFill>
              </a:rPr>
              <a:t>Снятое с птицы </a:t>
            </a:r>
            <a:r>
              <a:rPr lang="ru-RU" dirty="0" err="1">
                <a:solidFill>
                  <a:schemeClr val="tx2">
                    <a:lumMod val="50000"/>
                  </a:schemeClr>
                </a:solidFill>
              </a:rPr>
              <a:t>перо-пуховое</a:t>
            </a:r>
            <a:r>
              <a:rPr lang="ru-RU" dirty="0">
                <a:solidFill>
                  <a:schemeClr val="tx2">
                    <a:lumMod val="50000"/>
                  </a:schemeClr>
                </a:solidFill>
              </a:rPr>
              <a:t> сырьё смывается водой в </a:t>
            </a:r>
            <a:r>
              <a:rPr lang="ru-RU" dirty="0" err="1">
                <a:solidFill>
                  <a:schemeClr val="tx2">
                    <a:lumMod val="50000"/>
                  </a:schemeClr>
                </a:solidFill>
              </a:rPr>
              <a:t>гидрожёлоб</a:t>
            </a:r>
            <a:r>
              <a:rPr lang="ru-RU" dirty="0">
                <a:solidFill>
                  <a:schemeClr val="tx2">
                    <a:lumMod val="50000"/>
                  </a:schemeClr>
                </a:solidFill>
              </a:rPr>
              <a:t>, расположенный в полу цеха или перфорированные ящики. По </a:t>
            </a:r>
            <a:r>
              <a:rPr lang="ru-RU" dirty="0" err="1">
                <a:solidFill>
                  <a:schemeClr val="tx2">
                    <a:lumMod val="50000"/>
                  </a:schemeClr>
                </a:solidFill>
              </a:rPr>
              <a:t>гидрожелобу</a:t>
            </a:r>
            <a:r>
              <a:rPr lang="ru-RU" dirty="0">
                <a:solidFill>
                  <a:schemeClr val="tx2">
                    <a:lumMod val="50000"/>
                  </a:schemeClr>
                </a:solidFill>
              </a:rPr>
              <a:t> с потоком воды </a:t>
            </a:r>
            <a:r>
              <a:rPr lang="ru-RU" dirty="0" err="1">
                <a:solidFill>
                  <a:schemeClr val="tx2">
                    <a:lumMod val="50000"/>
                  </a:schemeClr>
                </a:solidFill>
              </a:rPr>
              <a:t>перо-пуховое</a:t>
            </a:r>
            <a:r>
              <a:rPr lang="ru-RU" dirty="0">
                <a:solidFill>
                  <a:schemeClr val="tx2">
                    <a:lumMod val="50000"/>
                  </a:schemeClr>
                </a:solidFill>
              </a:rPr>
              <a:t> сырьё поступает в виде перо-водяной пульпы в насосный агрегат. Последним перо-водяная пульпа перекачивается в сепаратор, где происходит разделение воды и </a:t>
            </a:r>
            <a:r>
              <a:rPr lang="ru-RU" dirty="0" err="1">
                <a:solidFill>
                  <a:schemeClr val="tx2">
                    <a:lumMod val="50000"/>
                  </a:schemeClr>
                </a:solidFill>
              </a:rPr>
              <a:t>перо-пухового</a:t>
            </a:r>
            <a:r>
              <a:rPr lang="ru-RU" dirty="0">
                <a:solidFill>
                  <a:schemeClr val="tx2">
                    <a:lumMod val="50000"/>
                  </a:schemeClr>
                </a:solidFill>
              </a:rPr>
              <a:t> сырья. Вода поступает на очистку и повторное использование, а </a:t>
            </a:r>
            <a:r>
              <a:rPr lang="ru-RU" dirty="0" err="1">
                <a:solidFill>
                  <a:schemeClr val="tx2">
                    <a:lumMod val="50000"/>
                  </a:schemeClr>
                </a:solidFill>
              </a:rPr>
              <a:t>перо-пуховое</a:t>
            </a:r>
            <a:r>
              <a:rPr lang="ru-RU" dirty="0">
                <a:solidFill>
                  <a:schemeClr val="tx2">
                    <a:lumMod val="50000"/>
                  </a:schemeClr>
                </a:solidFill>
              </a:rPr>
              <a:t> сырьё в цех переработки.</a:t>
            </a:r>
          </a:p>
          <a:p>
            <a:pPr algn="just"/>
            <a:endParaRPr lang="ru-RU" dirty="0">
              <a:solidFill>
                <a:schemeClr val="tx2">
                  <a:lumMod val="50000"/>
                </a:schemeClr>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06090"/>
          </a:xfrm>
        </p:spPr>
        <p:txBody>
          <a:bodyPr>
            <a:normAutofit fontScale="90000"/>
          </a:bodyPr>
          <a:lstStyle/>
          <a:p>
            <a:r>
              <a:rPr lang="ru-RU" b="1" dirty="0" err="1" smtClean="0">
                <a:solidFill>
                  <a:schemeClr val="tx2">
                    <a:lumMod val="50000"/>
                  </a:schemeClr>
                </a:solidFill>
              </a:rPr>
              <a:t>Воскование</a:t>
            </a:r>
            <a:r>
              <a:rPr lang="ru-RU" dirty="0" smtClean="0">
                <a:solidFill>
                  <a:schemeClr val="tx2">
                    <a:lumMod val="50000"/>
                  </a:schemeClr>
                </a:solidFill>
              </a:rPr>
              <a:t/>
            </a:r>
            <a:br>
              <a:rPr lang="ru-RU" dirty="0" smtClean="0">
                <a:solidFill>
                  <a:schemeClr val="tx2">
                    <a:lumMod val="50000"/>
                  </a:schemeClr>
                </a:solidFill>
              </a:rPr>
            </a:br>
            <a:endParaRPr lang="ru-RU" dirty="0">
              <a:solidFill>
                <a:schemeClr val="tx2">
                  <a:lumMod val="50000"/>
                </a:schemeClr>
              </a:solidFill>
            </a:endParaRPr>
          </a:p>
        </p:txBody>
      </p:sp>
      <p:sp>
        <p:nvSpPr>
          <p:cNvPr id="3" name="Содержимое 2"/>
          <p:cNvSpPr>
            <a:spLocks noGrp="1"/>
          </p:cNvSpPr>
          <p:nvPr>
            <p:ph idx="1"/>
          </p:nvPr>
        </p:nvSpPr>
        <p:spPr>
          <a:xfrm>
            <a:off x="179512" y="908720"/>
            <a:ext cx="8784976" cy="5688632"/>
          </a:xfrm>
        </p:spPr>
        <p:txBody>
          <a:bodyPr>
            <a:normAutofit fontScale="55000" lnSpcReduction="20000"/>
          </a:bodyPr>
          <a:lstStyle/>
          <a:p>
            <a:pPr algn="just"/>
            <a:r>
              <a:rPr lang="ru-RU" sz="3800" dirty="0" smtClean="0">
                <a:solidFill>
                  <a:schemeClr val="tx2">
                    <a:lumMod val="50000"/>
                  </a:schemeClr>
                </a:solidFill>
              </a:rPr>
              <a:t>Водоплавающую </a:t>
            </a:r>
            <a:r>
              <a:rPr lang="ru-RU" sz="3800" dirty="0">
                <a:solidFill>
                  <a:schemeClr val="tx2">
                    <a:lumMod val="50000"/>
                  </a:schemeClr>
                </a:solidFill>
              </a:rPr>
              <a:t>птицу после </a:t>
            </a:r>
            <a:r>
              <a:rPr lang="ru-RU" sz="3800" dirty="0" err="1">
                <a:solidFill>
                  <a:schemeClr val="tx2">
                    <a:lumMod val="50000"/>
                  </a:schemeClr>
                </a:solidFill>
              </a:rPr>
              <a:t>ощипки</a:t>
            </a:r>
            <a:r>
              <a:rPr lang="ru-RU" sz="3800" dirty="0">
                <a:solidFill>
                  <a:schemeClr val="tx2">
                    <a:lumMod val="50000"/>
                  </a:schemeClr>
                </a:solidFill>
              </a:rPr>
              <a:t> навешивают на конвейер </a:t>
            </a:r>
            <a:r>
              <a:rPr lang="ru-RU" sz="3800" dirty="0" err="1">
                <a:solidFill>
                  <a:schemeClr val="tx2">
                    <a:lumMod val="50000"/>
                  </a:schemeClr>
                </a:solidFill>
              </a:rPr>
              <a:t>воскования</a:t>
            </a:r>
            <a:r>
              <a:rPr lang="ru-RU" sz="3800" dirty="0">
                <a:solidFill>
                  <a:schemeClr val="tx2">
                    <a:lumMod val="50000"/>
                  </a:schemeClr>
                </a:solidFill>
              </a:rPr>
              <a:t>, закрепляя за ноги и голову. </a:t>
            </a:r>
            <a:r>
              <a:rPr lang="ru-RU" sz="3800" dirty="0" err="1">
                <a:solidFill>
                  <a:schemeClr val="tx2">
                    <a:lumMod val="50000"/>
                  </a:schemeClr>
                </a:solidFill>
              </a:rPr>
              <a:t>Воскование</a:t>
            </a:r>
            <a:r>
              <a:rPr lang="ru-RU" sz="3800" dirty="0">
                <a:solidFill>
                  <a:schemeClr val="tx2">
                    <a:lumMod val="50000"/>
                  </a:schemeClr>
                </a:solidFill>
              </a:rPr>
              <a:t> проводят путём </a:t>
            </a:r>
            <a:r>
              <a:rPr lang="ru-RU" sz="3800" dirty="0" err="1">
                <a:solidFill>
                  <a:schemeClr val="tx2">
                    <a:lumMod val="50000"/>
                  </a:schemeClr>
                </a:solidFill>
              </a:rPr>
              <a:t>трёх-четырёхкратного</a:t>
            </a:r>
            <a:r>
              <a:rPr lang="ru-RU" sz="3800" dirty="0">
                <a:solidFill>
                  <a:schemeClr val="tx2">
                    <a:lumMod val="50000"/>
                  </a:schemeClr>
                </a:solidFill>
              </a:rPr>
              <a:t> погружения птицы в </a:t>
            </a:r>
            <a:r>
              <a:rPr lang="ru-RU" sz="3800" dirty="0" err="1">
                <a:solidFill>
                  <a:schemeClr val="tx2">
                    <a:lumMod val="50000"/>
                  </a:schemeClr>
                </a:solidFill>
              </a:rPr>
              <a:t>воскомассу</a:t>
            </a:r>
            <a:r>
              <a:rPr lang="ru-RU" sz="3800" dirty="0">
                <a:solidFill>
                  <a:schemeClr val="tx2">
                    <a:lumMod val="50000"/>
                  </a:schemeClr>
                </a:solidFill>
              </a:rPr>
              <a:t> с её застыванием после каждого погружения. Продолжительность каждого погружения 3-6 с, выдержка для застывания каждого слоя </a:t>
            </a:r>
            <a:r>
              <a:rPr lang="ru-RU" sz="3800" dirty="0" err="1">
                <a:solidFill>
                  <a:schemeClr val="tx2">
                    <a:lumMod val="50000"/>
                  </a:schemeClr>
                </a:solidFill>
              </a:rPr>
              <a:t>воскомассы</a:t>
            </a:r>
            <a:r>
              <a:rPr lang="ru-RU" sz="3800" dirty="0">
                <a:solidFill>
                  <a:schemeClr val="tx2">
                    <a:lumMod val="50000"/>
                  </a:schemeClr>
                </a:solidFill>
              </a:rPr>
              <a:t> между погружениями – 20-25 с.</a:t>
            </a:r>
          </a:p>
          <a:p>
            <a:pPr algn="just"/>
            <a:r>
              <a:rPr lang="ru-RU" sz="3800" dirty="0">
                <a:solidFill>
                  <a:schemeClr val="tx2">
                    <a:lumMod val="50000"/>
                  </a:schemeClr>
                </a:solidFill>
              </a:rPr>
              <a:t>Температура </a:t>
            </a:r>
            <a:r>
              <a:rPr lang="ru-RU" sz="3800" dirty="0" err="1">
                <a:solidFill>
                  <a:schemeClr val="tx2">
                    <a:lumMod val="50000"/>
                  </a:schemeClr>
                </a:solidFill>
              </a:rPr>
              <a:t>воскомассы</a:t>
            </a:r>
            <a:r>
              <a:rPr lang="ru-RU" sz="3800" dirty="0">
                <a:solidFill>
                  <a:schemeClr val="tx2">
                    <a:lumMod val="50000"/>
                  </a:schemeClr>
                </a:solidFill>
              </a:rPr>
              <a:t> при</a:t>
            </a:r>
            <a:r>
              <a:rPr lang="ru-RU" sz="3800" b="1" dirty="0">
                <a:solidFill>
                  <a:schemeClr val="tx2">
                    <a:lumMod val="50000"/>
                  </a:schemeClr>
                </a:solidFill>
              </a:rPr>
              <a:t> </a:t>
            </a:r>
            <a:r>
              <a:rPr lang="ru-RU" sz="3800" b="1" dirty="0" err="1">
                <a:solidFill>
                  <a:schemeClr val="tx2">
                    <a:lumMod val="50000"/>
                  </a:schemeClr>
                </a:solidFill>
              </a:rPr>
              <a:t>восковании</a:t>
            </a:r>
            <a:r>
              <a:rPr lang="ru-RU" sz="3800" dirty="0">
                <a:solidFill>
                  <a:schemeClr val="tx2">
                    <a:lumMod val="50000"/>
                  </a:schemeClr>
                </a:solidFill>
              </a:rPr>
              <a:t> в двух ваннах поддерживается на уровне: в первой 62-65ºС, во второй 52-54ºС. Может поддерживаться и другая температура, рекомендованная производителем </a:t>
            </a:r>
            <a:r>
              <a:rPr lang="ru-RU" sz="3800" dirty="0" err="1">
                <a:solidFill>
                  <a:schemeClr val="tx2">
                    <a:lumMod val="50000"/>
                  </a:schemeClr>
                </a:solidFill>
              </a:rPr>
              <a:t>воскомассы</a:t>
            </a:r>
            <a:r>
              <a:rPr lang="ru-RU" sz="3800" dirty="0">
                <a:solidFill>
                  <a:schemeClr val="tx2">
                    <a:lumMod val="50000"/>
                  </a:schemeClr>
                </a:solidFill>
              </a:rPr>
              <a:t>. Толщина образующего слоя </a:t>
            </a:r>
            <a:r>
              <a:rPr lang="ru-RU" sz="3800" dirty="0" err="1">
                <a:solidFill>
                  <a:schemeClr val="tx2">
                    <a:lumMod val="50000"/>
                  </a:schemeClr>
                </a:solidFill>
              </a:rPr>
              <a:t>воскомассы</a:t>
            </a:r>
            <a:r>
              <a:rPr lang="ru-RU" sz="3800" dirty="0">
                <a:solidFill>
                  <a:schemeClr val="tx2">
                    <a:lumMod val="50000"/>
                  </a:schemeClr>
                </a:solidFill>
              </a:rPr>
              <a:t> на поверхности птицы 1-2,5 мм. Обработанная </a:t>
            </a:r>
            <a:r>
              <a:rPr lang="ru-RU" sz="3800" dirty="0" err="1">
                <a:solidFill>
                  <a:schemeClr val="tx2">
                    <a:lumMod val="50000"/>
                  </a:schemeClr>
                </a:solidFill>
              </a:rPr>
              <a:t>воскомассой</a:t>
            </a:r>
            <a:r>
              <a:rPr lang="ru-RU" sz="3800" dirty="0">
                <a:solidFill>
                  <a:schemeClr val="tx2">
                    <a:lumMod val="50000"/>
                  </a:schemeClr>
                </a:solidFill>
              </a:rPr>
              <a:t> птица охлаждается водопроводной питьевой водой, путем погружения в течение 90-120 с. Для снятия </a:t>
            </a:r>
            <a:r>
              <a:rPr lang="ru-RU" sz="3800" dirty="0" err="1">
                <a:solidFill>
                  <a:schemeClr val="tx2">
                    <a:lumMod val="50000"/>
                  </a:schemeClr>
                </a:solidFill>
              </a:rPr>
              <a:t>воскомассы</a:t>
            </a:r>
            <a:r>
              <a:rPr lang="ru-RU" sz="3800" dirty="0">
                <a:solidFill>
                  <a:schemeClr val="tx2">
                    <a:lumMod val="50000"/>
                  </a:schemeClr>
                </a:solidFill>
              </a:rPr>
              <a:t> с птицы используют машины для снятия воска или дисковые автоматы. После последнего погружения и последующего застывания </a:t>
            </a:r>
            <a:r>
              <a:rPr lang="ru-RU" sz="3800" dirty="0" err="1">
                <a:solidFill>
                  <a:schemeClr val="tx2">
                    <a:lumMod val="50000"/>
                  </a:schemeClr>
                </a:solidFill>
              </a:rPr>
              <a:t>воскомассы</a:t>
            </a:r>
            <a:r>
              <a:rPr lang="ru-RU" sz="3800" dirty="0">
                <a:solidFill>
                  <a:schemeClr val="tx2">
                    <a:lumMod val="50000"/>
                  </a:schemeClr>
                </a:solidFill>
              </a:rPr>
              <a:t> на птице её снимают вручную.</a:t>
            </a:r>
          </a:p>
          <a:p>
            <a:pPr algn="just"/>
            <a:r>
              <a:rPr lang="ru-RU" sz="3800" dirty="0">
                <a:solidFill>
                  <a:schemeClr val="tx2">
                    <a:lumMod val="50000"/>
                  </a:schemeClr>
                </a:solidFill>
              </a:rPr>
              <a:t>При регенерации </a:t>
            </a:r>
            <a:r>
              <a:rPr lang="ru-RU" sz="3800" dirty="0" err="1">
                <a:solidFill>
                  <a:schemeClr val="tx2">
                    <a:lumMod val="50000"/>
                  </a:schemeClr>
                </a:solidFill>
              </a:rPr>
              <a:t>воскомассы</a:t>
            </a:r>
            <a:r>
              <a:rPr lang="ru-RU" sz="3800" dirty="0">
                <a:solidFill>
                  <a:schemeClr val="tx2">
                    <a:lumMod val="50000"/>
                  </a:schemeClr>
                </a:solidFill>
              </a:rPr>
              <a:t>, снятой с птицы, её очищают от пеньков, остатков пера, пуха и других загрязнений. Регенерация осуществляется путём естественного осаждения или центрифугированием.</a:t>
            </a:r>
          </a:p>
          <a:p>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solidFill>
                  <a:schemeClr val="tx2">
                    <a:lumMod val="50000"/>
                  </a:schemeClr>
                </a:solidFill>
              </a:rPr>
              <a:t>Отрезание голов</a:t>
            </a:r>
            <a:r>
              <a:rPr lang="ru-RU" dirty="0" smtClean="0">
                <a:solidFill>
                  <a:schemeClr val="tx2">
                    <a:lumMod val="50000"/>
                  </a:schemeClr>
                </a:solidFill>
              </a:rPr>
              <a:t/>
            </a:r>
            <a:br>
              <a:rPr lang="ru-RU" dirty="0" smtClean="0">
                <a:solidFill>
                  <a:schemeClr val="tx2">
                    <a:lumMod val="50000"/>
                  </a:schemeClr>
                </a:solidFill>
              </a:rPr>
            </a:br>
            <a:endParaRPr lang="ru-RU" dirty="0">
              <a:solidFill>
                <a:schemeClr val="tx2">
                  <a:lumMod val="50000"/>
                </a:schemeClr>
              </a:solidFill>
            </a:endParaRPr>
          </a:p>
        </p:txBody>
      </p:sp>
      <p:sp>
        <p:nvSpPr>
          <p:cNvPr id="3" name="Содержимое 2"/>
          <p:cNvSpPr>
            <a:spLocks noGrp="1"/>
          </p:cNvSpPr>
          <p:nvPr>
            <p:ph idx="1"/>
          </p:nvPr>
        </p:nvSpPr>
        <p:spPr>
          <a:xfrm>
            <a:off x="457200" y="1196752"/>
            <a:ext cx="8229600" cy="5328592"/>
          </a:xfrm>
        </p:spPr>
        <p:txBody>
          <a:bodyPr>
            <a:normAutofit fontScale="85000" lnSpcReduction="10000"/>
          </a:bodyPr>
          <a:lstStyle/>
          <a:p>
            <a:pPr algn="just"/>
            <a:r>
              <a:rPr lang="ru-RU" dirty="0" smtClean="0">
                <a:solidFill>
                  <a:schemeClr val="tx2">
                    <a:lumMod val="50000"/>
                  </a:schemeClr>
                </a:solidFill>
              </a:rPr>
              <a:t>Голову </a:t>
            </a:r>
            <a:r>
              <a:rPr lang="ru-RU" dirty="0">
                <a:solidFill>
                  <a:schemeClr val="tx2">
                    <a:lumMod val="50000"/>
                  </a:schemeClr>
                </a:solidFill>
              </a:rPr>
              <a:t>отделяют автоматически или вручную между вторым и третьим шейными позвонками, при движении тушек на конвейере. При автоматическом отделении головы допускается отделение головы между первым и вторым шейными позвонками, при этом у цыплят и цыплят- бройлеров одновременно производится выемка трахеи и пищевода.</a:t>
            </a:r>
          </a:p>
          <a:p>
            <a:pPr algn="just"/>
            <a:r>
              <a:rPr lang="ru-RU" dirty="0">
                <a:solidFill>
                  <a:schemeClr val="tx2">
                    <a:lumMod val="50000"/>
                  </a:schemeClr>
                </a:solidFill>
              </a:rPr>
              <a:t>Вручную голову отрезают с помощью пневматических ножниц.</a:t>
            </a:r>
          </a:p>
          <a:p>
            <a:pPr algn="just"/>
            <a:r>
              <a:rPr lang="ru-RU" dirty="0">
                <a:solidFill>
                  <a:schemeClr val="tx2">
                    <a:lumMod val="50000"/>
                  </a:schemeClr>
                </a:solidFill>
              </a:rPr>
              <a:t>После отделения голов тушки моют в </a:t>
            </a:r>
            <a:r>
              <a:rPr lang="ru-RU" dirty="0" err="1">
                <a:solidFill>
                  <a:schemeClr val="tx2">
                    <a:lumMod val="50000"/>
                  </a:schemeClr>
                </a:solidFill>
              </a:rPr>
              <a:t>бильно-очистной</a:t>
            </a:r>
            <a:r>
              <a:rPr lang="ru-RU" dirty="0">
                <a:solidFill>
                  <a:schemeClr val="tx2">
                    <a:lumMod val="50000"/>
                  </a:schemeClr>
                </a:solidFill>
              </a:rPr>
              <a:t> машине или в </a:t>
            </a:r>
            <a:r>
              <a:rPr lang="ru-RU" dirty="0" err="1">
                <a:solidFill>
                  <a:schemeClr val="tx2">
                    <a:lumMod val="50000"/>
                  </a:schemeClr>
                </a:solidFill>
              </a:rPr>
              <a:t>душирующем</a:t>
            </a:r>
            <a:r>
              <a:rPr lang="ru-RU" dirty="0">
                <a:solidFill>
                  <a:schemeClr val="tx2">
                    <a:lumMod val="50000"/>
                  </a:schemeClr>
                </a:solidFill>
              </a:rPr>
              <a:t> устройстве.</a:t>
            </a:r>
          </a:p>
          <a:p>
            <a:pPr algn="just"/>
            <a:endParaRPr lang="ru-RU" dirty="0">
              <a:solidFill>
                <a:schemeClr val="tx2">
                  <a:lumMod val="50000"/>
                </a:schemeClr>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b="1" dirty="0" smtClean="0">
                <a:solidFill>
                  <a:schemeClr val="tx2">
                    <a:lumMod val="50000"/>
                  </a:schemeClr>
                </a:solidFill>
              </a:rPr>
              <a:t>Отрезание ног</a:t>
            </a:r>
            <a:br>
              <a:rPr lang="ru-RU" sz="3200" b="1" dirty="0" smtClean="0">
                <a:solidFill>
                  <a:schemeClr val="tx2">
                    <a:lumMod val="50000"/>
                  </a:schemeClr>
                </a:solidFill>
              </a:rPr>
            </a:br>
            <a:endParaRPr lang="ru-RU" sz="3200" b="1" dirty="0">
              <a:solidFill>
                <a:schemeClr val="tx2">
                  <a:lumMod val="50000"/>
                </a:schemeClr>
              </a:solidFill>
            </a:endParaRPr>
          </a:p>
        </p:txBody>
      </p:sp>
      <p:sp>
        <p:nvSpPr>
          <p:cNvPr id="3" name="Содержимое 2"/>
          <p:cNvSpPr>
            <a:spLocks noGrp="1"/>
          </p:cNvSpPr>
          <p:nvPr>
            <p:ph idx="1"/>
          </p:nvPr>
        </p:nvSpPr>
        <p:spPr/>
        <p:txBody>
          <a:bodyPr>
            <a:normAutofit lnSpcReduction="10000"/>
          </a:bodyPr>
          <a:lstStyle/>
          <a:p>
            <a:pPr algn="just"/>
            <a:r>
              <a:rPr lang="ru-RU" dirty="0" smtClean="0">
                <a:solidFill>
                  <a:schemeClr val="tx2">
                    <a:lumMod val="50000"/>
                  </a:schemeClr>
                </a:solidFill>
              </a:rPr>
              <a:t>Ноги </a:t>
            </a:r>
            <a:r>
              <a:rPr lang="ru-RU" dirty="0">
                <a:solidFill>
                  <a:schemeClr val="tx2">
                    <a:lumMod val="50000"/>
                  </a:schemeClr>
                </a:solidFill>
              </a:rPr>
              <a:t>отрезают по </a:t>
            </a:r>
            <a:r>
              <a:rPr lang="ru-RU" dirty="0" err="1">
                <a:solidFill>
                  <a:schemeClr val="tx2">
                    <a:lumMod val="50000"/>
                  </a:schemeClr>
                </a:solidFill>
              </a:rPr>
              <a:t>заплюсневому</a:t>
            </a:r>
            <a:r>
              <a:rPr lang="ru-RU" dirty="0">
                <a:solidFill>
                  <a:schemeClr val="tx2">
                    <a:lumMod val="50000"/>
                  </a:schemeClr>
                </a:solidFill>
              </a:rPr>
              <a:t> суставу или на 20мм ниже. Ноги отрезают автоматически или вручную. Автоматические машины отрезания ног работают на прямом участке конвейера, на повороте 90</a:t>
            </a:r>
            <a:r>
              <a:rPr lang="ru-RU" baseline="30000" dirty="0">
                <a:solidFill>
                  <a:schemeClr val="tx2">
                    <a:lumMod val="50000"/>
                  </a:schemeClr>
                </a:solidFill>
              </a:rPr>
              <a:t>о</a:t>
            </a:r>
            <a:r>
              <a:rPr lang="ru-RU" dirty="0">
                <a:solidFill>
                  <a:schemeClr val="tx2">
                    <a:lumMod val="50000"/>
                  </a:schemeClr>
                </a:solidFill>
              </a:rPr>
              <a:t> или 180</a:t>
            </a:r>
            <a:r>
              <a:rPr lang="ru-RU" baseline="30000" dirty="0">
                <a:solidFill>
                  <a:schemeClr val="tx2">
                    <a:lumMod val="50000"/>
                  </a:schemeClr>
                </a:solidFill>
              </a:rPr>
              <a:t>о</a:t>
            </a:r>
            <a:r>
              <a:rPr lang="ru-RU" dirty="0">
                <a:solidFill>
                  <a:schemeClr val="tx2">
                    <a:lumMod val="50000"/>
                  </a:schemeClr>
                </a:solidFill>
              </a:rPr>
              <a:t>, отрезание производится дисковым ножом.</a:t>
            </a:r>
          </a:p>
          <a:p>
            <a:pPr algn="just"/>
            <a:r>
              <a:rPr lang="ru-RU" dirty="0">
                <a:solidFill>
                  <a:schemeClr val="tx2">
                    <a:lumMod val="50000"/>
                  </a:schemeClr>
                </a:solidFill>
              </a:rPr>
              <a:t>Вручную ноги отрезают с помощью пневматических ножниц.</a:t>
            </a:r>
          </a:p>
          <a:p>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200" b="1" dirty="0" smtClean="0">
                <a:solidFill>
                  <a:schemeClr val="tx2">
                    <a:lumMod val="50000"/>
                  </a:schemeClr>
                </a:solidFill>
              </a:rPr>
              <a:t>Перевешивание тушек на конвейер потрошения</a:t>
            </a:r>
            <a:br>
              <a:rPr lang="ru-RU" sz="3200" b="1" dirty="0" smtClean="0">
                <a:solidFill>
                  <a:schemeClr val="tx2">
                    <a:lumMod val="50000"/>
                  </a:schemeClr>
                </a:solidFill>
              </a:rPr>
            </a:br>
            <a:endParaRPr lang="ru-RU" sz="3200" b="1" dirty="0">
              <a:solidFill>
                <a:schemeClr val="tx2">
                  <a:lumMod val="50000"/>
                </a:schemeClr>
              </a:solidFill>
            </a:endParaRPr>
          </a:p>
        </p:txBody>
      </p:sp>
      <p:sp>
        <p:nvSpPr>
          <p:cNvPr id="3" name="Содержимое 2"/>
          <p:cNvSpPr>
            <a:spLocks noGrp="1"/>
          </p:cNvSpPr>
          <p:nvPr>
            <p:ph idx="1"/>
          </p:nvPr>
        </p:nvSpPr>
        <p:spPr>
          <a:xfrm>
            <a:off x="467544" y="1196752"/>
            <a:ext cx="8229600" cy="5257800"/>
          </a:xfrm>
        </p:spPr>
        <p:txBody>
          <a:bodyPr>
            <a:normAutofit fontScale="77500" lnSpcReduction="20000"/>
          </a:bodyPr>
          <a:lstStyle/>
          <a:p>
            <a:pPr algn="just"/>
            <a:r>
              <a:rPr lang="ru-RU" dirty="0" smtClean="0">
                <a:solidFill>
                  <a:schemeClr val="tx2">
                    <a:lumMod val="50000"/>
                  </a:schemeClr>
                </a:solidFill>
              </a:rPr>
              <a:t>С </a:t>
            </a:r>
            <a:r>
              <a:rPr lang="ru-RU" dirty="0">
                <a:solidFill>
                  <a:schemeClr val="tx2">
                    <a:lumMod val="50000"/>
                  </a:schemeClr>
                </a:solidFill>
              </a:rPr>
              <a:t>конвейера первичной переработки на конвейер потрошения тушки перевешиваются автоматически или вручную.</a:t>
            </a:r>
          </a:p>
          <a:p>
            <a:pPr algn="just"/>
            <a:r>
              <a:rPr lang="ru-RU" dirty="0">
                <a:solidFill>
                  <a:schemeClr val="tx2">
                    <a:lumMod val="50000"/>
                  </a:schemeClr>
                </a:solidFill>
              </a:rPr>
              <a:t>При навешивании вручную тушки после отрезания ног на машине падают на ленточный транспортёр, которым они подаются к месту навешивания на конвейер потрошения или стол-накопитель.</a:t>
            </a:r>
          </a:p>
          <a:p>
            <a:pPr algn="just"/>
            <a:r>
              <a:rPr lang="ru-RU" dirty="0">
                <a:solidFill>
                  <a:schemeClr val="tx2">
                    <a:lumMod val="50000"/>
                  </a:schemeClr>
                </a:solidFill>
              </a:rPr>
              <a:t>Оставшиеся в подвесках ноги сбрасываются специальным устройством.</a:t>
            </a:r>
          </a:p>
          <a:p>
            <a:pPr algn="just"/>
            <a:r>
              <a:rPr lang="ru-RU" dirty="0">
                <a:solidFill>
                  <a:schemeClr val="tx2">
                    <a:lumMod val="50000"/>
                  </a:schemeClr>
                </a:solidFill>
              </a:rPr>
              <a:t>При автоматическом перевешивании тушек с конвейера первичной обработки на конвейер потрошения, ноги у тушек отрезаются в устройстве перевешивания. Подвески конвейера потрошения расположены так, чтобы перевешенные тушки заходили спиной во все машины участка потрошения.</a:t>
            </a:r>
          </a:p>
          <a:p>
            <a:pPr algn="just"/>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b="1" dirty="0" smtClean="0">
                <a:solidFill>
                  <a:schemeClr val="tx2">
                    <a:lumMod val="50000"/>
                  </a:schemeClr>
                </a:solidFill>
              </a:rPr>
              <a:t>Санитарная обработка конвейера</a:t>
            </a:r>
            <a:br>
              <a:rPr lang="ru-RU" sz="3200" b="1" dirty="0" smtClean="0">
                <a:solidFill>
                  <a:schemeClr val="tx2">
                    <a:lumMod val="50000"/>
                  </a:schemeClr>
                </a:solidFill>
              </a:rPr>
            </a:br>
            <a:endParaRPr lang="ru-RU" sz="3200" b="1" dirty="0">
              <a:solidFill>
                <a:schemeClr val="tx2">
                  <a:lumMod val="50000"/>
                </a:schemeClr>
              </a:solidFill>
            </a:endParaRPr>
          </a:p>
        </p:txBody>
      </p:sp>
      <p:sp>
        <p:nvSpPr>
          <p:cNvPr id="3" name="Содержимое 2"/>
          <p:cNvSpPr>
            <a:spLocks noGrp="1"/>
          </p:cNvSpPr>
          <p:nvPr>
            <p:ph idx="1"/>
          </p:nvPr>
        </p:nvSpPr>
        <p:spPr/>
        <p:txBody>
          <a:bodyPr>
            <a:normAutofit/>
          </a:bodyPr>
          <a:lstStyle/>
          <a:p>
            <a:pPr algn="just"/>
            <a:r>
              <a:rPr lang="ru-RU" dirty="0" smtClean="0">
                <a:solidFill>
                  <a:schemeClr val="tx2">
                    <a:lumMod val="50000"/>
                  </a:schemeClr>
                </a:solidFill>
              </a:rPr>
              <a:t>Тяговую </a:t>
            </a:r>
            <a:r>
              <a:rPr lang="ru-RU" dirty="0">
                <a:solidFill>
                  <a:schemeClr val="tx2">
                    <a:lumMod val="50000"/>
                  </a:schemeClr>
                </a:solidFill>
              </a:rPr>
              <a:t>цепь конвейера с каретками и подвесками необходимо в течение смены мыть и дезинфицировать. Для этого используются устройства для мойки и санитарной обработки конвейера. В этом устройстве находятся вращающиеся навстречу друг другу щётки и ряды форсунок, распыляющие воду.</a:t>
            </a:r>
          </a:p>
          <a:p>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b="1" dirty="0" smtClean="0">
                <a:solidFill>
                  <a:schemeClr val="tx2">
                    <a:lumMod val="50000"/>
                  </a:schemeClr>
                </a:solidFill>
              </a:rPr>
              <a:t>Потрошение</a:t>
            </a:r>
            <a:r>
              <a:rPr lang="ru-RU" sz="3200" dirty="0" smtClean="0">
                <a:solidFill>
                  <a:schemeClr val="tx2">
                    <a:lumMod val="50000"/>
                  </a:schemeClr>
                </a:solidFill>
              </a:rPr>
              <a:t/>
            </a:r>
            <a:br>
              <a:rPr lang="ru-RU" sz="3200" dirty="0" smtClean="0">
                <a:solidFill>
                  <a:schemeClr val="tx2">
                    <a:lumMod val="50000"/>
                  </a:schemeClr>
                </a:solidFill>
              </a:rPr>
            </a:br>
            <a:endParaRPr lang="ru-RU" sz="3200" dirty="0">
              <a:solidFill>
                <a:schemeClr val="tx2">
                  <a:lumMod val="50000"/>
                </a:schemeClr>
              </a:solidFill>
            </a:endParaRPr>
          </a:p>
        </p:txBody>
      </p:sp>
      <p:sp>
        <p:nvSpPr>
          <p:cNvPr id="3" name="Содержимое 2"/>
          <p:cNvSpPr>
            <a:spLocks noGrp="1"/>
          </p:cNvSpPr>
          <p:nvPr>
            <p:ph idx="1"/>
          </p:nvPr>
        </p:nvSpPr>
        <p:spPr/>
        <p:txBody>
          <a:bodyPr>
            <a:normAutofit fontScale="77500" lnSpcReduction="20000"/>
          </a:bodyPr>
          <a:lstStyle/>
          <a:p>
            <a:pPr algn="just">
              <a:buNone/>
            </a:pPr>
            <a:r>
              <a:rPr lang="ru-RU" i="1" dirty="0" smtClean="0">
                <a:solidFill>
                  <a:schemeClr val="tx2">
                    <a:lumMod val="50000"/>
                  </a:schemeClr>
                </a:solidFill>
              </a:rPr>
              <a:t>         Продольный </a:t>
            </a:r>
            <a:r>
              <a:rPr lang="ru-RU" i="1" dirty="0">
                <a:solidFill>
                  <a:schemeClr val="tx2">
                    <a:lumMod val="50000"/>
                  </a:schemeClr>
                </a:solidFill>
              </a:rPr>
              <a:t>разрез кожи шеи, отделение трахеи и пищевода</a:t>
            </a:r>
            <a:endParaRPr lang="ru-RU" dirty="0">
              <a:solidFill>
                <a:schemeClr val="tx2">
                  <a:lumMod val="50000"/>
                </a:schemeClr>
              </a:solidFill>
            </a:endParaRPr>
          </a:p>
          <a:p>
            <a:pPr algn="just"/>
            <a:r>
              <a:rPr lang="ru-RU" dirty="0">
                <a:solidFill>
                  <a:schemeClr val="tx2">
                    <a:lumMod val="50000"/>
                  </a:schemeClr>
                </a:solidFill>
              </a:rPr>
              <a:t>На автоматизированной линии потрошения кожа шеи не разрезается, а удаление зоба, трахеи и пищевода выполняется на машине.</a:t>
            </a:r>
          </a:p>
          <a:p>
            <a:pPr algn="just"/>
            <a:r>
              <a:rPr lang="ru-RU" dirty="0">
                <a:solidFill>
                  <a:schemeClr val="tx2">
                    <a:lumMod val="50000"/>
                  </a:schemeClr>
                </a:solidFill>
              </a:rPr>
              <a:t>При потрошении птицы вручную продольный разрез кожи шеи производят по всей длине шеи ножом или простым приспособлением, который представляет собой двузубую вилку с закреплённым между зубьями плоским ножом.</a:t>
            </a:r>
          </a:p>
          <a:p>
            <a:pPr algn="just"/>
            <a:r>
              <a:rPr lang="ru-RU" dirty="0">
                <a:solidFill>
                  <a:schemeClr val="tx2">
                    <a:lumMod val="50000"/>
                  </a:schemeClr>
                </a:solidFill>
              </a:rPr>
              <a:t>После разрезания кожи шеи, отделяют вручную кожу от шеи, отрывают пищевод и трахею, если они не были удалены при отрывании головы.</a:t>
            </a:r>
          </a:p>
          <a:p>
            <a:pPr algn="just"/>
            <a:endParaRPr lang="ru-RU" dirty="0">
              <a:solidFill>
                <a:schemeClr val="tx2">
                  <a:lumMod val="50000"/>
                </a:schemeClr>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200" b="1" dirty="0" smtClean="0">
                <a:solidFill>
                  <a:schemeClr val="tx2">
                    <a:lumMod val="50000"/>
                  </a:schemeClr>
                </a:solidFill>
              </a:rPr>
              <a:t>Вырезание клоаки и разрезание брюшной полости</a:t>
            </a:r>
            <a:r>
              <a:rPr lang="ru-RU" sz="3200" dirty="0" smtClean="0">
                <a:solidFill>
                  <a:schemeClr val="tx2">
                    <a:lumMod val="50000"/>
                  </a:schemeClr>
                </a:solidFill>
              </a:rPr>
              <a:t/>
            </a:r>
            <a:br>
              <a:rPr lang="ru-RU" sz="3200" dirty="0" smtClean="0">
                <a:solidFill>
                  <a:schemeClr val="tx2">
                    <a:lumMod val="50000"/>
                  </a:schemeClr>
                </a:solidFill>
              </a:rPr>
            </a:br>
            <a:endParaRPr lang="ru-RU" sz="3200" dirty="0">
              <a:solidFill>
                <a:schemeClr val="tx2">
                  <a:lumMod val="50000"/>
                </a:schemeClr>
              </a:solidFill>
            </a:endParaRPr>
          </a:p>
        </p:txBody>
      </p:sp>
      <p:sp>
        <p:nvSpPr>
          <p:cNvPr id="3" name="Содержимое 2"/>
          <p:cNvSpPr>
            <a:spLocks noGrp="1"/>
          </p:cNvSpPr>
          <p:nvPr>
            <p:ph idx="1"/>
          </p:nvPr>
        </p:nvSpPr>
        <p:spPr/>
        <p:txBody>
          <a:bodyPr>
            <a:normAutofit fontScale="77500" lnSpcReduction="20000"/>
          </a:bodyPr>
          <a:lstStyle/>
          <a:p>
            <a:pPr algn="just"/>
            <a:r>
              <a:rPr lang="ru-RU" dirty="0" smtClean="0">
                <a:solidFill>
                  <a:schemeClr val="tx2">
                    <a:lumMod val="50000"/>
                  </a:schemeClr>
                </a:solidFill>
              </a:rPr>
              <a:t>При </a:t>
            </a:r>
            <a:r>
              <a:rPr lang="ru-RU" dirty="0">
                <a:solidFill>
                  <a:schemeClr val="tx2">
                    <a:lumMod val="50000"/>
                  </a:schemeClr>
                </a:solidFill>
              </a:rPr>
              <a:t>потрошении птицы вручную клоаку отрезают вместе с кишечником в конце процесса. Стенку брюшной полости разрезают ножом от клоаки до гребня грудной кости, смещая разрез немного влево.</a:t>
            </a:r>
          </a:p>
          <a:p>
            <a:pPr algn="just"/>
            <a:r>
              <a:rPr lang="ru-RU" dirty="0">
                <a:solidFill>
                  <a:schemeClr val="tx2">
                    <a:lumMod val="50000"/>
                  </a:schemeClr>
                </a:solidFill>
              </a:rPr>
              <a:t>На автоматизированных линиях вырезание клоаки и разрезание брюшной полости осуществляется на одной или двух машинах. Машины имеют два ножа: цилиндрический для вырезания клоаки и плоский для разрезания полости. Через отверстие, образовавшееся после вырезания клоаки, в полость тушки входит плоский нож, который разрезает полость вплоть до киля грудной кости. Разрез проводится на боковой стороне тушки (со стороны желудка) так, что кишечник не повреждается. Длину разреза можно регулировать.</a:t>
            </a:r>
          </a:p>
          <a:p>
            <a:pPr algn="just"/>
            <a:endParaRPr lang="ru-RU" dirty="0">
              <a:solidFill>
                <a:schemeClr val="tx2">
                  <a:lumMod val="50000"/>
                </a:schemeClr>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b="1" dirty="0" smtClean="0">
                <a:solidFill>
                  <a:schemeClr val="tx2">
                    <a:lumMod val="50000"/>
                  </a:schemeClr>
                </a:solidFill>
              </a:rPr>
              <a:t>Извлечение внутренних органов</a:t>
            </a:r>
            <a:r>
              <a:rPr lang="ru-RU" sz="3200" dirty="0" smtClean="0">
                <a:solidFill>
                  <a:schemeClr val="tx2">
                    <a:lumMod val="50000"/>
                  </a:schemeClr>
                </a:solidFill>
              </a:rPr>
              <a:t/>
            </a:r>
            <a:br>
              <a:rPr lang="ru-RU" sz="3200" dirty="0" smtClean="0">
                <a:solidFill>
                  <a:schemeClr val="tx2">
                    <a:lumMod val="50000"/>
                  </a:schemeClr>
                </a:solidFill>
              </a:rPr>
            </a:br>
            <a:endParaRPr lang="ru-RU" sz="3200" dirty="0">
              <a:solidFill>
                <a:schemeClr val="tx2">
                  <a:lumMod val="50000"/>
                </a:schemeClr>
              </a:solidFill>
            </a:endParaRPr>
          </a:p>
        </p:txBody>
      </p:sp>
      <p:sp>
        <p:nvSpPr>
          <p:cNvPr id="3" name="Содержимое 2"/>
          <p:cNvSpPr>
            <a:spLocks noGrp="1"/>
          </p:cNvSpPr>
          <p:nvPr>
            <p:ph idx="1"/>
          </p:nvPr>
        </p:nvSpPr>
        <p:spPr>
          <a:xfrm>
            <a:off x="457200" y="1268760"/>
            <a:ext cx="8229600" cy="5589240"/>
          </a:xfrm>
        </p:spPr>
        <p:txBody>
          <a:bodyPr>
            <a:normAutofit fontScale="70000" lnSpcReduction="20000"/>
          </a:bodyPr>
          <a:lstStyle/>
          <a:p>
            <a:pPr algn="just"/>
            <a:r>
              <a:rPr lang="ru-RU" dirty="0" smtClean="0">
                <a:solidFill>
                  <a:schemeClr val="tx2">
                    <a:lumMod val="50000"/>
                  </a:schemeClr>
                </a:solidFill>
              </a:rPr>
              <a:t>При </a:t>
            </a:r>
            <a:r>
              <a:rPr lang="ru-RU" dirty="0">
                <a:solidFill>
                  <a:schemeClr val="tx2">
                    <a:lumMod val="50000"/>
                  </a:schemeClr>
                </a:solidFill>
              </a:rPr>
              <a:t>извлечении внутренних органов вручную тушку удерживают левой рукой, слегка приподнимая. Правую руку по внутренней стороне грудной части ладонью вниз вводят в полость тушки до упора, захватывают все внутренние органы, отрывают и вынимают руку с кишечником и потрохами из полости тушки. Вынутые органы оставляют висеть на тушке для проведения ветеринарно-санитарной экспертизы. Для облегчения труда на операции потрошения используется приспособление – вилка потрошения. Вилка вводится в полость тушки по внутренней стороне спины до упора, затем рукоятка вилки наклоняется вниз захватывая все внутренние органы, отрывает и вынимая вилку по грудной полости вынимают кишечник с потрохами из полости.</a:t>
            </a:r>
          </a:p>
          <a:p>
            <a:pPr algn="just"/>
            <a:r>
              <a:rPr lang="ru-RU" dirty="0">
                <a:solidFill>
                  <a:schemeClr val="tx2">
                    <a:lumMod val="50000"/>
                  </a:schemeClr>
                </a:solidFill>
              </a:rPr>
              <a:t>При механизированном потрошении тушки потрошат автоматически на машине для извлечения внутренностей. За один ход рабочих органов извлекаются все внутренние органы, включая лёгкие.</a:t>
            </a:r>
          </a:p>
          <a:p>
            <a:pPr algn="just"/>
            <a:endParaRPr lang="ru-RU" dirty="0">
              <a:solidFill>
                <a:schemeClr val="tx2">
                  <a:lumMod val="50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400" b="1" dirty="0">
                <a:solidFill>
                  <a:schemeClr val="tx2">
                    <a:lumMod val="50000"/>
                  </a:schemeClr>
                </a:solidFill>
              </a:rPr>
              <a:t>Технологический процесс производства мяса птицы осуществляется в следующей последовательности:</a:t>
            </a:r>
            <a:br>
              <a:rPr lang="ru-RU" sz="2400" b="1" dirty="0">
                <a:solidFill>
                  <a:schemeClr val="tx2">
                    <a:lumMod val="50000"/>
                  </a:schemeClr>
                </a:solidFill>
              </a:rPr>
            </a:br>
            <a:endParaRPr lang="ru-RU" sz="2400" b="1" dirty="0">
              <a:solidFill>
                <a:schemeClr val="tx2">
                  <a:lumMod val="50000"/>
                </a:schemeClr>
              </a:solidFill>
            </a:endParaRPr>
          </a:p>
        </p:txBody>
      </p:sp>
      <p:sp>
        <p:nvSpPr>
          <p:cNvPr id="3" name="Содержимое 2"/>
          <p:cNvSpPr>
            <a:spLocks noGrp="1"/>
          </p:cNvSpPr>
          <p:nvPr>
            <p:ph idx="1"/>
          </p:nvPr>
        </p:nvSpPr>
        <p:spPr>
          <a:xfrm>
            <a:off x="179512" y="1600200"/>
            <a:ext cx="8784976" cy="5069160"/>
          </a:xfrm>
        </p:spPr>
        <p:txBody>
          <a:bodyPr>
            <a:normAutofit fontScale="70000" lnSpcReduction="20000"/>
          </a:bodyPr>
          <a:lstStyle/>
          <a:p>
            <a:pPr algn="just"/>
            <a:r>
              <a:rPr lang="ru-RU" b="1" dirty="0">
                <a:solidFill>
                  <a:schemeClr val="tx2">
                    <a:lumMod val="50000"/>
                  </a:schemeClr>
                </a:solidFill>
              </a:rPr>
              <a:t>приёмка и доставка птицы</a:t>
            </a:r>
            <a:r>
              <a:rPr lang="ru-RU" dirty="0">
                <a:solidFill>
                  <a:schemeClr val="tx2">
                    <a:lumMod val="50000"/>
                  </a:schemeClr>
                </a:solidFill>
              </a:rPr>
              <a:t> (</a:t>
            </a:r>
            <a:r>
              <a:rPr lang="ru-RU" dirty="0" err="1">
                <a:solidFill>
                  <a:schemeClr val="tx2">
                    <a:lumMod val="50000"/>
                  </a:schemeClr>
                </a:solidFill>
              </a:rPr>
              <a:t>предубойная</a:t>
            </a:r>
            <a:r>
              <a:rPr lang="ru-RU" dirty="0">
                <a:solidFill>
                  <a:schemeClr val="tx2">
                    <a:lumMod val="50000"/>
                  </a:schemeClr>
                </a:solidFill>
              </a:rPr>
              <a:t> выдержка, приёмка в хозяйстве, доставка, ветеринарный осмотр поступившей птицы, выгрузка, подача на убой);</a:t>
            </a:r>
          </a:p>
          <a:p>
            <a:pPr algn="just">
              <a:buNone/>
            </a:pPr>
            <a:r>
              <a:rPr lang="ru-RU" dirty="0" smtClean="0">
                <a:solidFill>
                  <a:schemeClr val="tx2">
                    <a:lumMod val="50000"/>
                  </a:schemeClr>
                </a:solidFill>
              </a:rPr>
              <a:t>      первичная </a:t>
            </a:r>
            <a:r>
              <a:rPr lang="ru-RU" dirty="0">
                <a:solidFill>
                  <a:schemeClr val="tx2">
                    <a:lumMod val="50000"/>
                  </a:schemeClr>
                </a:solidFill>
              </a:rPr>
              <a:t>обработка (навешивание на конвейер, оглушение, убой, обескровливание, </a:t>
            </a:r>
            <a:r>
              <a:rPr lang="ru-RU" dirty="0" err="1">
                <a:solidFill>
                  <a:schemeClr val="tx2">
                    <a:lumMod val="50000"/>
                  </a:schemeClr>
                </a:solidFill>
              </a:rPr>
              <a:t>шпарка</a:t>
            </a:r>
            <a:r>
              <a:rPr lang="ru-RU" dirty="0">
                <a:solidFill>
                  <a:schemeClr val="tx2">
                    <a:lumMod val="50000"/>
                  </a:schemeClr>
                </a:solidFill>
              </a:rPr>
              <a:t>, отрывание маховых и хвостовых перьев у гусей, гусят, индеек, индюшат, </a:t>
            </a:r>
            <a:r>
              <a:rPr lang="ru-RU" dirty="0" err="1">
                <a:solidFill>
                  <a:schemeClr val="tx2">
                    <a:lumMod val="50000"/>
                  </a:schemeClr>
                </a:solidFill>
              </a:rPr>
              <a:t>ощипка</a:t>
            </a:r>
            <a:r>
              <a:rPr lang="ru-RU" dirty="0">
                <a:solidFill>
                  <a:schemeClr val="tx2">
                    <a:lumMod val="50000"/>
                  </a:schemeClr>
                </a:solidFill>
              </a:rPr>
              <a:t>, </a:t>
            </a:r>
            <a:r>
              <a:rPr lang="ru-RU" dirty="0" err="1">
                <a:solidFill>
                  <a:schemeClr val="tx2">
                    <a:lumMod val="50000"/>
                  </a:schemeClr>
                </a:solidFill>
              </a:rPr>
              <a:t>доощипка</a:t>
            </a:r>
            <a:r>
              <a:rPr lang="ru-RU" dirty="0">
                <a:solidFill>
                  <a:schemeClr val="tx2">
                    <a:lumMod val="50000"/>
                  </a:schemeClr>
                </a:solidFill>
              </a:rPr>
              <a:t>, </a:t>
            </a:r>
            <a:r>
              <a:rPr lang="ru-RU" dirty="0" err="1">
                <a:solidFill>
                  <a:schemeClr val="tx2">
                    <a:lumMod val="50000"/>
                  </a:schemeClr>
                </a:solidFill>
              </a:rPr>
              <a:t>воскование</a:t>
            </a:r>
            <a:r>
              <a:rPr lang="ru-RU" dirty="0">
                <a:solidFill>
                  <a:schemeClr val="tx2">
                    <a:lumMod val="50000"/>
                  </a:schemeClr>
                </a:solidFill>
              </a:rPr>
              <a:t> тушек водоплавающей птицы, опалка сухопутной птицы (при необходимости), отрезание ног, сброс тушек с конвейера, удаление ног из подвесок, санобработка конвейера;</a:t>
            </a:r>
          </a:p>
          <a:p>
            <a:pPr algn="just"/>
            <a:r>
              <a:rPr lang="ru-RU" b="1" dirty="0">
                <a:solidFill>
                  <a:schemeClr val="tx2">
                    <a:lumMod val="50000"/>
                  </a:schemeClr>
                </a:solidFill>
              </a:rPr>
              <a:t>потрошение тушек</a:t>
            </a:r>
            <a:r>
              <a:rPr lang="ru-RU" dirty="0">
                <a:solidFill>
                  <a:schemeClr val="tx2">
                    <a:lumMod val="50000"/>
                  </a:schemeClr>
                </a:solidFill>
              </a:rPr>
              <a:t> (навешивание на конвейер, отделение головы, продольный разрез кожи шеи, отделение зоба, пищевода, трахеи, продольный разрез брюшной полости, извлечение внутренних органов, </a:t>
            </a:r>
            <a:r>
              <a:rPr lang="ru-RU" dirty="0" err="1">
                <a:solidFill>
                  <a:schemeClr val="tx2">
                    <a:lumMod val="50000"/>
                  </a:schemeClr>
                </a:solidFill>
              </a:rPr>
              <a:t>ветсанэкспертиза</a:t>
            </a:r>
            <a:r>
              <a:rPr lang="ru-RU" dirty="0">
                <a:solidFill>
                  <a:schemeClr val="tx2">
                    <a:lumMod val="50000"/>
                  </a:schemeClr>
                </a:solidFill>
              </a:rPr>
              <a:t> тушек и органов, отделение сердца и печени, отделение мышечного желудка, отделение кишечника с клоакой, отделение шеи с кожей или без кожи, контроль качества потрошения, мойка тушек, сортировка тушек);</a:t>
            </a:r>
          </a:p>
          <a:p>
            <a:pPr>
              <a:buNone/>
            </a:pPr>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200" b="1" dirty="0" smtClean="0">
                <a:solidFill>
                  <a:schemeClr val="tx2">
                    <a:lumMod val="50000"/>
                  </a:schemeClr>
                </a:solidFill>
              </a:rPr>
              <a:t>Ветеринарно-санитарная экспертиза тушек и внутренних органов</a:t>
            </a:r>
            <a:r>
              <a:rPr lang="ru-RU" sz="3200" dirty="0" smtClean="0">
                <a:solidFill>
                  <a:schemeClr val="tx2">
                    <a:lumMod val="50000"/>
                  </a:schemeClr>
                </a:solidFill>
              </a:rPr>
              <a:t/>
            </a:r>
            <a:br>
              <a:rPr lang="ru-RU" sz="3200" dirty="0" smtClean="0">
                <a:solidFill>
                  <a:schemeClr val="tx2">
                    <a:lumMod val="50000"/>
                  </a:schemeClr>
                </a:solidFill>
              </a:rPr>
            </a:br>
            <a:endParaRPr lang="ru-RU" sz="3200" dirty="0">
              <a:solidFill>
                <a:schemeClr val="tx2">
                  <a:lumMod val="50000"/>
                </a:schemeClr>
              </a:solidFill>
            </a:endParaRPr>
          </a:p>
        </p:txBody>
      </p:sp>
      <p:sp>
        <p:nvSpPr>
          <p:cNvPr id="3" name="Содержимое 2"/>
          <p:cNvSpPr>
            <a:spLocks noGrp="1"/>
          </p:cNvSpPr>
          <p:nvPr>
            <p:ph idx="1"/>
          </p:nvPr>
        </p:nvSpPr>
        <p:spPr>
          <a:xfrm>
            <a:off x="179512" y="1600200"/>
            <a:ext cx="8507288" cy="5069160"/>
          </a:xfrm>
        </p:spPr>
        <p:txBody>
          <a:bodyPr>
            <a:normAutofit fontScale="70000" lnSpcReduction="20000"/>
          </a:bodyPr>
          <a:lstStyle/>
          <a:p>
            <a:pPr algn="just"/>
            <a:r>
              <a:rPr lang="ru-RU" dirty="0" smtClean="0">
                <a:solidFill>
                  <a:schemeClr val="tx2">
                    <a:lumMod val="50000"/>
                  </a:schemeClr>
                </a:solidFill>
              </a:rPr>
              <a:t>К </a:t>
            </a:r>
            <a:r>
              <a:rPr lang="ru-RU" dirty="0">
                <a:solidFill>
                  <a:schemeClr val="tx2">
                    <a:lumMod val="50000"/>
                  </a:schemeClr>
                </a:solidFill>
              </a:rPr>
              <a:t>месту ветеринарно-санитарной экспертизы тушки поступают с извлечёнными внутренними органами, висящими на тушке.</a:t>
            </a:r>
          </a:p>
          <a:p>
            <a:pPr algn="just"/>
            <a:r>
              <a:rPr lang="ru-RU" dirty="0">
                <a:solidFill>
                  <a:schemeClr val="tx2">
                    <a:lumMod val="50000"/>
                  </a:schemeClr>
                </a:solidFill>
              </a:rPr>
              <a:t>Существенно улучшаются условия труда </a:t>
            </a:r>
            <a:r>
              <a:rPr lang="ru-RU" dirty="0" err="1">
                <a:solidFill>
                  <a:schemeClr val="tx2">
                    <a:lumMod val="50000"/>
                  </a:schemeClr>
                </a:solidFill>
              </a:rPr>
              <a:t>ветсанэксперта</a:t>
            </a:r>
            <a:r>
              <a:rPr lang="ru-RU" dirty="0">
                <a:solidFill>
                  <a:schemeClr val="tx2">
                    <a:lumMod val="50000"/>
                  </a:schemeClr>
                </a:solidFill>
              </a:rPr>
              <a:t>, если рабочее место оборудовано большим плоским зеркалом. В этом случае тушку осматривают, не переворачивая её в подвеске.</a:t>
            </a:r>
          </a:p>
          <a:p>
            <a:pPr algn="just"/>
            <a:r>
              <a:rPr lang="ru-RU" dirty="0">
                <a:solidFill>
                  <a:schemeClr val="tx2">
                    <a:lumMod val="50000"/>
                  </a:schemeClr>
                </a:solidFill>
              </a:rPr>
              <a:t>На конвейерах потрошения с параллельным участком разделения внутренних органов, сразу после извлечения комплект внутренних органов отделяется от тушки и навешивается автоматически на конвейер обработки желудков, который движется параллельно и синхронно с основным, так что каждой тушке соответствует движущийся параллельно комплект внутренних органов. В случае выявления патологических изменений на тушке или каком-нибудь органе, тушка и внутренние органы снимаются с конвейера.</a:t>
            </a:r>
          </a:p>
          <a:p>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b="1" dirty="0" smtClean="0">
                <a:solidFill>
                  <a:schemeClr val="tx2">
                    <a:lumMod val="50000"/>
                  </a:schemeClr>
                </a:solidFill>
              </a:rPr>
              <a:t>Отделение сердца и печени</a:t>
            </a:r>
            <a:r>
              <a:rPr lang="ru-RU" sz="3200" dirty="0" smtClean="0">
                <a:solidFill>
                  <a:schemeClr val="tx2">
                    <a:lumMod val="50000"/>
                  </a:schemeClr>
                </a:solidFill>
              </a:rPr>
              <a:t/>
            </a:r>
            <a:br>
              <a:rPr lang="ru-RU" sz="3200" dirty="0" smtClean="0">
                <a:solidFill>
                  <a:schemeClr val="tx2">
                    <a:lumMod val="50000"/>
                  </a:schemeClr>
                </a:solidFill>
              </a:rPr>
            </a:br>
            <a:endParaRPr lang="ru-RU" sz="3200" dirty="0">
              <a:solidFill>
                <a:schemeClr val="tx2">
                  <a:lumMod val="50000"/>
                </a:schemeClr>
              </a:solidFill>
            </a:endParaRPr>
          </a:p>
        </p:txBody>
      </p:sp>
      <p:sp>
        <p:nvSpPr>
          <p:cNvPr id="3" name="Содержимое 2"/>
          <p:cNvSpPr>
            <a:spLocks noGrp="1"/>
          </p:cNvSpPr>
          <p:nvPr>
            <p:ph idx="1"/>
          </p:nvPr>
        </p:nvSpPr>
        <p:spPr/>
        <p:txBody>
          <a:bodyPr>
            <a:normAutofit fontScale="85000" lnSpcReduction="10000"/>
          </a:bodyPr>
          <a:lstStyle/>
          <a:p>
            <a:pPr algn="just"/>
            <a:r>
              <a:rPr lang="ru-RU" dirty="0" smtClean="0">
                <a:solidFill>
                  <a:schemeClr val="tx2">
                    <a:lumMod val="50000"/>
                  </a:schemeClr>
                </a:solidFill>
              </a:rPr>
              <a:t>Все </a:t>
            </a:r>
            <a:r>
              <a:rPr lang="ru-RU" dirty="0">
                <a:solidFill>
                  <a:schemeClr val="tx2">
                    <a:lumMod val="50000"/>
                  </a:schemeClr>
                </a:solidFill>
              </a:rPr>
              <a:t>операции разбора осуществляют над транспортёром или жёлобом разбора потрохов. Разделение внутренних органов, висящих на тушке, начинают с отделения сердца и печени.</a:t>
            </a:r>
          </a:p>
          <a:p>
            <a:pPr algn="just"/>
            <a:r>
              <a:rPr lang="ru-RU" dirty="0">
                <a:solidFill>
                  <a:schemeClr val="tx2">
                    <a:lumMod val="50000"/>
                  </a:schemeClr>
                </a:solidFill>
              </a:rPr>
              <a:t>Сердце и печень сбрасывают в воронку, по которой они попадают в накопитель или приёмник насоса, который водой транспортирует их в охладители потрохов для мойки и охлаждения. Из накопителя сердце и печень транспортируют вручную на участок охлаждения потрохов для мойки и охлаждения.</a:t>
            </a:r>
          </a:p>
          <a:p>
            <a:endParaRPr lang="ru-RU"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200" b="1" dirty="0" smtClean="0">
                <a:solidFill>
                  <a:schemeClr val="tx2">
                    <a:lumMod val="50000"/>
                  </a:schemeClr>
                </a:solidFill>
              </a:rPr>
              <a:t>Отделение мышечного желудка и кишечника</a:t>
            </a:r>
            <a:r>
              <a:rPr lang="ru-RU" sz="3200" dirty="0" smtClean="0">
                <a:solidFill>
                  <a:schemeClr val="tx2">
                    <a:lumMod val="50000"/>
                  </a:schemeClr>
                </a:solidFill>
              </a:rPr>
              <a:t/>
            </a:r>
            <a:br>
              <a:rPr lang="ru-RU" sz="3200" dirty="0" smtClean="0">
                <a:solidFill>
                  <a:schemeClr val="tx2">
                    <a:lumMod val="50000"/>
                  </a:schemeClr>
                </a:solidFill>
              </a:rPr>
            </a:br>
            <a:endParaRPr lang="ru-RU" sz="3200" dirty="0">
              <a:solidFill>
                <a:schemeClr val="tx2">
                  <a:lumMod val="50000"/>
                </a:schemeClr>
              </a:solidFill>
            </a:endParaRPr>
          </a:p>
        </p:txBody>
      </p:sp>
      <p:sp>
        <p:nvSpPr>
          <p:cNvPr id="3" name="Содержимое 2"/>
          <p:cNvSpPr>
            <a:spLocks noGrp="1"/>
          </p:cNvSpPr>
          <p:nvPr>
            <p:ph idx="1"/>
          </p:nvPr>
        </p:nvSpPr>
        <p:spPr>
          <a:xfrm>
            <a:off x="457200" y="1196752"/>
            <a:ext cx="8229600" cy="5661248"/>
          </a:xfrm>
        </p:spPr>
        <p:txBody>
          <a:bodyPr>
            <a:normAutofit fontScale="85000" lnSpcReduction="20000"/>
          </a:bodyPr>
          <a:lstStyle/>
          <a:p>
            <a:pPr algn="just"/>
            <a:r>
              <a:rPr lang="ru-RU" dirty="0" smtClean="0">
                <a:solidFill>
                  <a:schemeClr val="tx2">
                    <a:lumMod val="50000"/>
                  </a:schemeClr>
                </a:solidFill>
              </a:rPr>
              <a:t>При </a:t>
            </a:r>
            <a:r>
              <a:rPr lang="ru-RU" dirty="0">
                <a:solidFill>
                  <a:schemeClr val="tx2">
                    <a:lumMod val="50000"/>
                  </a:schemeClr>
                </a:solidFill>
              </a:rPr>
              <a:t>обработке мышечного желудка вручную его отрезают от кишечника, продолжающего висеть на тушке. Для этого мышечный желудок слегка оттягивают от тушки и ножницами или ножом отрезают его от кишечника.</a:t>
            </a:r>
          </a:p>
          <a:p>
            <a:pPr algn="just"/>
            <a:r>
              <a:rPr lang="ru-RU" dirty="0">
                <a:solidFill>
                  <a:schemeClr val="tx2">
                    <a:lumMod val="50000"/>
                  </a:schemeClr>
                </a:solidFill>
              </a:rPr>
              <a:t>Кишечник отрезают вместе с клоакой (если потрошение осуществляется вручную) и сбрасывают на транспортёр или в жёлоб потрошения, которые подают его непосредственно в бак для </a:t>
            </a:r>
            <a:r>
              <a:rPr lang="ru-RU" dirty="0" err="1">
                <a:solidFill>
                  <a:schemeClr val="tx2">
                    <a:lumMod val="50000"/>
                  </a:schemeClr>
                </a:solidFill>
              </a:rPr>
              <a:t>передувки</a:t>
            </a:r>
            <a:r>
              <a:rPr lang="ru-RU" dirty="0">
                <a:solidFill>
                  <a:schemeClr val="tx2">
                    <a:lumMod val="50000"/>
                  </a:schemeClr>
                </a:solidFill>
              </a:rPr>
              <a:t> или накопитель для транспортировки в цех утилизации отходов.</a:t>
            </a:r>
          </a:p>
          <a:p>
            <a:pPr algn="just"/>
            <a:r>
              <a:rPr lang="ru-RU" dirty="0">
                <a:solidFill>
                  <a:schemeClr val="tx2">
                    <a:lumMod val="50000"/>
                  </a:schemeClr>
                </a:solidFill>
              </a:rPr>
              <a:t>При обработке желудков на машине с автоматическим режимом работы их отрезают от тушки вместе с кишечником и бросают на ленточный транспортёр, которым они подаются в машину для обработки желудков.</a:t>
            </a:r>
          </a:p>
          <a:p>
            <a:endParaRPr lang="ru-RU"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b="1" dirty="0" smtClean="0">
                <a:solidFill>
                  <a:schemeClr val="tx2">
                    <a:lumMod val="50000"/>
                  </a:schemeClr>
                </a:solidFill>
              </a:rPr>
              <a:t>Удаление зоба, трахеи и пищевод</a:t>
            </a:r>
            <a:r>
              <a:rPr lang="ru-RU" sz="3200" dirty="0" smtClean="0">
                <a:solidFill>
                  <a:schemeClr val="tx2">
                    <a:lumMod val="50000"/>
                  </a:schemeClr>
                </a:solidFill>
              </a:rPr>
              <a:t/>
            </a:r>
            <a:br>
              <a:rPr lang="ru-RU" sz="3200" dirty="0" smtClean="0">
                <a:solidFill>
                  <a:schemeClr val="tx2">
                    <a:lumMod val="50000"/>
                  </a:schemeClr>
                </a:solidFill>
              </a:rPr>
            </a:br>
            <a:endParaRPr lang="ru-RU" sz="3200" dirty="0">
              <a:solidFill>
                <a:schemeClr val="tx2">
                  <a:lumMod val="50000"/>
                </a:schemeClr>
              </a:solidFill>
            </a:endParaRPr>
          </a:p>
        </p:txBody>
      </p:sp>
      <p:sp>
        <p:nvSpPr>
          <p:cNvPr id="3" name="Содержимое 2"/>
          <p:cNvSpPr>
            <a:spLocks noGrp="1"/>
          </p:cNvSpPr>
          <p:nvPr>
            <p:ph idx="1"/>
          </p:nvPr>
        </p:nvSpPr>
        <p:spPr>
          <a:xfrm>
            <a:off x="457200" y="1052736"/>
            <a:ext cx="8229600" cy="5400600"/>
          </a:xfrm>
        </p:spPr>
        <p:txBody>
          <a:bodyPr>
            <a:normAutofit fontScale="92500" lnSpcReduction="10000"/>
          </a:bodyPr>
          <a:lstStyle/>
          <a:p>
            <a:pPr algn="just"/>
            <a:r>
              <a:rPr lang="ru-RU" dirty="0" smtClean="0">
                <a:solidFill>
                  <a:schemeClr val="tx2">
                    <a:lumMod val="50000"/>
                  </a:schemeClr>
                </a:solidFill>
              </a:rPr>
              <a:t>На </a:t>
            </a:r>
            <a:r>
              <a:rPr lang="ru-RU" dirty="0">
                <a:solidFill>
                  <a:schemeClr val="tx2">
                    <a:lumMod val="50000"/>
                  </a:schemeClr>
                </a:solidFill>
              </a:rPr>
              <a:t>автоматизированных линиях удаление зоба, трахеи и пищевода осуществляется машиной. Тушки в машину заходят спиной к центру машины. Рабочий орган в виде цилиндрической фрезы входит, вращаясь внутрь тушек. Проходя насквозь тушку, фреза наматывает на себя трахею, зоб и пищевод, а выйдя наружу из тушки, всё счищается механической щёткой.</a:t>
            </a:r>
          </a:p>
          <a:p>
            <a:pPr algn="just"/>
            <a:r>
              <a:rPr lang="ru-RU" dirty="0">
                <a:solidFill>
                  <a:schemeClr val="tx2">
                    <a:lumMod val="50000"/>
                  </a:schemeClr>
                </a:solidFill>
              </a:rPr>
              <a:t>При ручном потрошении оператор руками выдёргивает из тушки трахею с зобом и пищевод.</a:t>
            </a:r>
          </a:p>
          <a:p>
            <a:pPr algn="just"/>
            <a:endParaRPr lang="ru-RU" dirty="0">
              <a:solidFill>
                <a:schemeClr val="tx2">
                  <a:lumMod val="50000"/>
                </a:schemeClr>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b="1" dirty="0" smtClean="0">
                <a:solidFill>
                  <a:schemeClr val="tx2">
                    <a:lumMod val="50000"/>
                  </a:schemeClr>
                </a:solidFill>
              </a:rPr>
              <a:t>Отделение шеи</a:t>
            </a:r>
            <a:r>
              <a:rPr lang="ru-RU" sz="3200" dirty="0" smtClean="0">
                <a:solidFill>
                  <a:schemeClr val="tx2">
                    <a:lumMod val="50000"/>
                  </a:schemeClr>
                </a:solidFill>
              </a:rPr>
              <a:t/>
            </a:r>
            <a:br>
              <a:rPr lang="ru-RU" sz="3200" dirty="0" smtClean="0">
                <a:solidFill>
                  <a:schemeClr val="tx2">
                    <a:lumMod val="50000"/>
                  </a:schemeClr>
                </a:solidFill>
              </a:rPr>
            </a:br>
            <a:endParaRPr lang="ru-RU" sz="3200" dirty="0">
              <a:solidFill>
                <a:schemeClr val="tx2">
                  <a:lumMod val="50000"/>
                </a:schemeClr>
              </a:solidFill>
            </a:endParaRPr>
          </a:p>
        </p:txBody>
      </p:sp>
      <p:sp>
        <p:nvSpPr>
          <p:cNvPr id="3" name="Содержимое 2"/>
          <p:cNvSpPr>
            <a:spLocks noGrp="1"/>
          </p:cNvSpPr>
          <p:nvPr>
            <p:ph idx="1"/>
          </p:nvPr>
        </p:nvSpPr>
        <p:spPr>
          <a:xfrm>
            <a:off x="457200" y="1196752"/>
            <a:ext cx="8229600" cy="5661248"/>
          </a:xfrm>
        </p:spPr>
        <p:txBody>
          <a:bodyPr>
            <a:normAutofit fontScale="85000" lnSpcReduction="20000"/>
          </a:bodyPr>
          <a:lstStyle/>
          <a:p>
            <a:pPr algn="just"/>
            <a:r>
              <a:rPr lang="ru-RU" dirty="0" smtClean="0">
                <a:solidFill>
                  <a:schemeClr val="tx2">
                    <a:lumMod val="50000"/>
                  </a:schemeClr>
                </a:solidFill>
              </a:rPr>
              <a:t>При </a:t>
            </a:r>
            <a:r>
              <a:rPr lang="ru-RU" dirty="0">
                <a:solidFill>
                  <a:schemeClr val="tx2">
                    <a:lumMod val="50000"/>
                  </a:schemeClr>
                </a:solidFill>
              </a:rPr>
              <a:t>ручном потрошении шею отрезают на конвейере пневматическими, механическими ножницами, или ножом, на уровне плечевых суставов.</a:t>
            </a:r>
          </a:p>
          <a:p>
            <a:pPr algn="just"/>
            <a:r>
              <a:rPr lang="ru-RU" dirty="0">
                <a:solidFill>
                  <a:schemeClr val="tx2">
                    <a:lumMod val="50000"/>
                  </a:schemeClr>
                </a:solidFill>
              </a:rPr>
              <a:t>При механизированной обработке шеи отделяют автоматически на машинах. При заходе в машину роторного типа тушка должна висеть спиной к машине, а при заходе в машину с вертикальным рабочим органом – грудью к машине. Рабочие органы точно фиксируют тушку в заданном положении, шея отделяется на уровне плечевых суставов и сбрасывается в накопитель. Из накопителя шеи попадают в насос или в специальной таре транспортируются на участок охлаждения потрохов для мойки и охлаждения</a:t>
            </a:r>
          </a:p>
          <a:p>
            <a:endParaRPr lang="ru-RU"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200" b="1" dirty="0" smtClean="0">
                <a:solidFill>
                  <a:schemeClr val="tx2">
                    <a:lumMod val="50000"/>
                  </a:schemeClr>
                </a:solidFill>
              </a:rPr>
              <a:t>Зачистка тушек от остатков внутренних органов</a:t>
            </a:r>
            <a:r>
              <a:rPr lang="ru-RU" sz="3200" dirty="0" smtClean="0">
                <a:solidFill>
                  <a:schemeClr val="tx2">
                    <a:lumMod val="50000"/>
                  </a:schemeClr>
                </a:solidFill>
              </a:rPr>
              <a:t/>
            </a:r>
            <a:br>
              <a:rPr lang="ru-RU" sz="3200" dirty="0" smtClean="0">
                <a:solidFill>
                  <a:schemeClr val="tx2">
                    <a:lumMod val="50000"/>
                  </a:schemeClr>
                </a:solidFill>
              </a:rPr>
            </a:br>
            <a:endParaRPr lang="ru-RU" sz="3200" dirty="0">
              <a:solidFill>
                <a:schemeClr val="tx2">
                  <a:lumMod val="50000"/>
                </a:schemeClr>
              </a:solidFill>
            </a:endParaRPr>
          </a:p>
        </p:txBody>
      </p:sp>
      <p:sp>
        <p:nvSpPr>
          <p:cNvPr id="3" name="Содержимое 2"/>
          <p:cNvSpPr>
            <a:spLocks noGrp="1"/>
          </p:cNvSpPr>
          <p:nvPr>
            <p:ph idx="1"/>
          </p:nvPr>
        </p:nvSpPr>
        <p:spPr/>
        <p:txBody>
          <a:bodyPr>
            <a:normAutofit fontScale="85000" lnSpcReduction="20000"/>
          </a:bodyPr>
          <a:lstStyle/>
          <a:p>
            <a:pPr algn="just"/>
            <a:r>
              <a:rPr lang="ru-RU" dirty="0" smtClean="0">
                <a:solidFill>
                  <a:schemeClr val="tx2">
                    <a:lumMod val="50000"/>
                  </a:schemeClr>
                </a:solidFill>
              </a:rPr>
              <a:t>Зачистку </a:t>
            </a:r>
            <a:r>
              <a:rPr lang="ru-RU" dirty="0">
                <a:solidFill>
                  <a:schemeClr val="tx2">
                    <a:lumMod val="50000"/>
                  </a:schemeClr>
                </a:solidFill>
              </a:rPr>
              <a:t>тушек от остатков внутренних органов, а это обычно лёгкие и почки, производят с помощью специальной вилки со скребковой насадкой или вакуумного пистолета.</a:t>
            </a:r>
          </a:p>
          <a:p>
            <a:pPr algn="just"/>
            <a:r>
              <a:rPr lang="ru-RU" dirty="0">
                <a:solidFill>
                  <a:schemeClr val="tx2">
                    <a:lumMod val="50000"/>
                  </a:schemeClr>
                </a:solidFill>
              </a:rPr>
              <a:t>Вилку вводят в тушку и выскребают лёгкие и почки или отсасывают их вакуумным пистолетом для отсоса лёгких и почек.</a:t>
            </a:r>
          </a:p>
          <a:p>
            <a:pPr algn="just"/>
            <a:r>
              <a:rPr lang="ru-RU" dirty="0">
                <a:solidFill>
                  <a:schemeClr val="tx2">
                    <a:lumMod val="50000"/>
                  </a:schemeClr>
                </a:solidFill>
              </a:rPr>
              <a:t>На высокомеханизированных линиях остатки лёгких отделяют от тушки на машине конечного контроля роторного типа. Лёгкие и другие </a:t>
            </a:r>
            <a:r>
              <a:rPr lang="ru-RU" dirty="0" err="1">
                <a:solidFill>
                  <a:schemeClr val="tx2">
                    <a:lumMod val="50000"/>
                  </a:schemeClr>
                </a:solidFill>
              </a:rPr>
              <a:t>неудалённые</a:t>
            </a:r>
            <a:r>
              <a:rPr lang="ru-RU" dirty="0">
                <a:solidFill>
                  <a:schemeClr val="tx2">
                    <a:lumMod val="50000"/>
                  </a:schemeClr>
                </a:solidFill>
              </a:rPr>
              <a:t> части внутренних органов отсасываются с помощью вакуума</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b="1" dirty="0" smtClean="0">
                <a:solidFill>
                  <a:schemeClr val="tx2">
                    <a:lumMod val="50000"/>
                  </a:schemeClr>
                </a:solidFill>
              </a:rPr>
              <a:t>Мойка тушек</a:t>
            </a:r>
            <a:r>
              <a:rPr lang="ru-RU" sz="3200" dirty="0" smtClean="0">
                <a:solidFill>
                  <a:schemeClr val="tx2">
                    <a:lumMod val="50000"/>
                  </a:schemeClr>
                </a:solidFill>
              </a:rPr>
              <a:t/>
            </a:r>
            <a:br>
              <a:rPr lang="ru-RU" sz="3200" dirty="0" smtClean="0">
                <a:solidFill>
                  <a:schemeClr val="tx2">
                    <a:lumMod val="50000"/>
                  </a:schemeClr>
                </a:solidFill>
              </a:rPr>
            </a:br>
            <a:endParaRPr lang="ru-RU" sz="3200" dirty="0">
              <a:solidFill>
                <a:schemeClr val="tx2">
                  <a:lumMod val="50000"/>
                </a:schemeClr>
              </a:solidFill>
            </a:endParaRPr>
          </a:p>
        </p:txBody>
      </p:sp>
      <p:sp>
        <p:nvSpPr>
          <p:cNvPr id="3" name="Содержимое 2"/>
          <p:cNvSpPr>
            <a:spLocks noGrp="1"/>
          </p:cNvSpPr>
          <p:nvPr>
            <p:ph idx="1"/>
          </p:nvPr>
        </p:nvSpPr>
        <p:spPr/>
        <p:txBody>
          <a:bodyPr>
            <a:normAutofit fontScale="92500" lnSpcReduction="20000"/>
          </a:bodyPr>
          <a:lstStyle/>
          <a:p>
            <a:pPr algn="just"/>
            <a:r>
              <a:rPr lang="ru-RU" dirty="0" smtClean="0">
                <a:solidFill>
                  <a:schemeClr val="tx2">
                    <a:lumMod val="50000"/>
                  </a:schemeClr>
                </a:solidFill>
              </a:rPr>
              <a:t>В </a:t>
            </a:r>
            <a:r>
              <a:rPr lang="ru-RU" dirty="0">
                <a:solidFill>
                  <a:schemeClr val="tx2">
                    <a:lumMod val="50000"/>
                  </a:schemeClr>
                </a:solidFill>
              </a:rPr>
              <a:t>линиях потрошения тушки птицы промываются из форсунок при прохождении через </a:t>
            </a:r>
            <a:r>
              <a:rPr lang="ru-RU" dirty="0" err="1">
                <a:solidFill>
                  <a:schemeClr val="tx2">
                    <a:lumMod val="50000"/>
                  </a:schemeClr>
                </a:solidFill>
              </a:rPr>
              <a:t>душирующее</a:t>
            </a:r>
            <a:r>
              <a:rPr lang="ru-RU" dirty="0">
                <a:solidFill>
                  <a:schemeClr val="tx2">
                    <a:lumMod val="50000"/>
                  </a:schemeClr>
                </a:solidFill>
              </a:rPr>
              <a:t> устройство. Положение форсунок устанавливают таким образом, чтобы вода из форсунок попадала и в полость тушки.</a:t>
            </a:r>
          </a:p>
          <a:p>
            <a:pPr algn="just"/>
            <a:r>
              <a:rPr lang="ru-RU" dirty="0">
                <a:solidFill>
                  <a:schemeClr val="tx2">
                    <a:lumMod val="50000"/>
                  </a:schemeClr>
                </a:solidFill>
              </a:rPr>
              <a:t>В высокомеханизированных линиях тушки моют снаружи и внутри на роторной машине. Полый рабочий орган входит в полость тушки и распыляет воду. Снаружи тушки промывают водой из форсунок.</a:t>
            </a:r>
          </a:p>
          <a:p>
            <a:pPr algn="just"/>
            <a:endParaRPr lang="ru-RU" dirty="0">
              <a:solidFill>
                <a:schemeClr val="tx2">
                  <a:lumMod val="50000"/>
                </a:schemeClr>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b="1" dirty="0" smtClean="0">
                <a:solidFill>
                  <a:schemeClr val="tx2">
                    <a:lumMod val="50000"/>
                  </a:schemeClr>
                </a:solidFill>
              </a:rPr>
              <a:t>Охлаждение мяса птицы</a:t>
            </a:r>
            <a:r>
              <a:rPr lang="ru-RU" sz="3200" dirty="0" smtClean="0">
                <a:solidFill>
                  <a:schemeClr val="tx2">
                    <a:lumMod val="50000"/>
                  </a:schemeClr>
                </a:solidFill>
              </a:rPr>
              <a:t/>
            </a:r>
            <a:br>
              <a:rPr lang="ru-RU" sz="3200" dirty="0" smtClean="0">
                <a:solidFill>
                  <a:schemeClr val="tx2">
                    <a:lumMod val="50000"/>
                  </a:schemeClr>
                </a:solidFill>
              </a:rPr>
            </a:br>
            <a:endParaRPr lang="ru-RU" sz="3200" dirty="0">
              <a:solidFill>
                <a:schemeClr val="tx2">
                  <a:lumMod val="50000"/>
                </a:schemeClr>
              </a:solidFill>
            </a:endParaRPr>
          </a:p>
        </p:txBody>
      </p:sp>
      <p:sp>
        <p:nvSpPr>
          <p:cNvPr id="3" name="Содержимое 2"/>
          <p:cNvSpPr>
            <a:spLocks noGrp="1"/>
          </p:cNvSpPr>
          <p:nvPr>
            <p:ph idx="1"/>
          </p:nvPr>
        </p:nvSpPr>
        <p:spPr>
          <a:xfrm>
            <a:off x="457200" y="908720"/>
            <a:ext cx="8229600" cy="5760640"/>
          </a:xfrm>
        </p:spPr>
        <p:txBody>
          <a:bodyPr>
            <a:normAutofit fontScale="70000" lnSpcReduction="20000"/>
          </a:bodyPr>
          <a:lstStyle/>
          <a:p>
            <a:pPr algn="just">
              <a:buNone/>
            </a:pPr>
            <a:r>
              <a:rPr lang="ru-RU" dirty="0" smtClean="0">
                <a:solidFill>
                  <a:schemeClr val="tx2">
                    <a:lumMod val="50000"/>
                  </a:schemeClr>
                </a:solidFill>
              </a:rPr>
              <a:t>         В </a:t>
            </a:r>
            <a:r>
              <a:rPr lang="ru-RU" dirty="0">
                <a:solidFill>
                  <a:schemeClr val="tx2">
                    <a:lumMod val="50000"/>
                  </a:schemeClr>
                </a:solidFill>
              </a:rPr>
              <a:t>промышленности применяют следующие способы охлаждения тушек цыплят-бройлеров:</a:t>
            </a:r>
          </a:p>
          <a:p>
            <a:pPr algn="just"/>
            <a:r>
              <a:rPr lang="ru-RU" b="1" i="1" dirty="0">
                <a:solidFill>
                  <a:schemeClr val="tx2">
                    <a:lumMod val="50000"/>
                  </a:schemeClr>
                </a:solidFill>
              </a:rPr>
              <a:t>Воздушный</a:t>
            </a:r>
            <a:r>
              <a:rPr lang="ru-RU" dirty="0">
                <a:solidFill>
                  <a:schemeClr val="tx2">
                    <a:lumMod val="50000"/>
                  </a:schemeClr>
                </a:solidFill>
              </a:rPr>
              <a:t> (традиционный) - охлаждение в ящиках в камере при температуре </a:t>
            </a:r>
            <a:r>
              <a:rPr lang="ru-RU" dirty="0" smtClean="0">
                <a:solidFill>
                  <a:schemeClr val="tx2">
                    <a:lumMod val="50000"/>
                  </a:schemeClr>
                </a:solidFill>
              </a:rPr>
              <a:t>0-2ºС</a:t>
            </a:r>
            <a:r>
              <a:rPr lang="ru-RU" dirty="0">
                <a:solidFill>
                  <a:schemeClr val="tx2">
                    <a:lumMod val="50000"/>
                  </a:schemeClr>
                </a:solidFill>
              </a:rPr>
              <a:t>.</a:t>
            </a:r>
          </a:p>
          <a:p>
            <a:pPr algn="just"/>
            <a:r>
              <a:rPr lang="ru-RU" b="1" i="1" dirty="0">
                <a:solidFill>
                  <a:schemeClr val="tx2">
                    <a:lumMod val="50000"/>
                  </a:schemeClr>
                </a:solidFill>
              </a:rPr>
              <a:t>Испарительный</a:t>
            </a:r>
            <a:r>
              <a:rPr lang="ru-RU" dirty="0">
                <a:solidFill>
                  <a:schemeClr val="tx2">
                    <a:lumMod val="50000"/>
                  </a:schemeClr>
                </a:solidFill>
              </a:rPr>
              <a:t> – охлаждение на конвейере в туннеле при температуре плюс 0,5ºС в течение 90 мин.</a:t>
            </a:r>
          </a:p>
          <a:p>
            <a:pPr algn="just"/>
            <a:r>
              <a:rPr lang="ru-RU" b="1" i="1" dirty="0" err="1">
                <a:solidFill>
                  <a:schemeClr val="tx2">
                    <a:lumMod val="50000"/>
                  </a:schemeClr>
                </a:solidFill>
              </a:rPr>
              <a:t>Водо-воздушный</a:t>
            </a:r>
            <a:r>
              <a:rPr lang="ru-RU" dirty="0">
                <a:solidFill>
                  <a:schemeClr val="tx2">
                    <a:lumMod val="50000"/>
                  </a:schemeClr>
                </a:solidFill>
              </a:rPr>
              <a:t> – охлаждение тушек в воде при температуре 12ºС в течение 30 мин и в воздухе с температурой плюс 0,5ºС на конвейере в течение 55 мин.</a:t>
            </a:r>
          </a:p>
          <a:p>
            <a:pPr algn="just"/>
            <a:r>
              <a:rPr lang="ru-RU" b="1" i="1" dirty="0" err="1">
                <a:solidFill>
                  <a:schemeClr val="tx2">
                    <a:lumMod val="50000"/>
                  </a:schemeClr>
                </a:solidFill>
              </a:rPr>
              <a:t>Водо-испарительный</a:t>
            </a:r>
            <a:r>
              <a:rPr lang="ru-RU" dirty="0">
                <a:solidFill>
                  <a:schemeClr val="tx2">
                    <a:lumMod val="50000"/>
                  </a:schemeClr>
                </a:solidFill>
              </a:rPr>
              <a:t> – охлаждение в воде при температуре 12º С в течение 30 минут и в аэрозоле при температуре 1ºС в течение 60 минут.</a:t>
            </a:r>
          </a:p>
          <a:p>
            <a:pPr algn="just"/>
            <a:r>
              <a:rPr lang="ru-RU" b="1" i="1" dirty="0">
                <a:solidFill>
                  <a:schemeClr val="tx2">
                    <a:lumMod val="50000"/>
                  </a:schemeClr>
                </a:solidFill>
              </a:rPr>
              <a:t>Водяной </a:t>
            </a:r>
            <a:r>
              <a:rPr lang="ru-RU" dirty="0">
                <a:solidFill>
                  <a:schemeClr val="tx2">
                    <a:lumMod val="50000"/>
                  </a:schemeClr>
                </a:solidFill>
              </a:rPr>
              <a:t>– охлаждение в водопроводной воде при температуре не выше 12º С в течение 10 минут и в ледяной воде при температуре 1ºС в течение 30 минут.</a:t>
            </a:r>
          </a:p>
          <a:p>
            <a:pPr algn="just">
              <a:buNone/>
            </a:pPr>
            <a:r>
              <a:rPr lang="ru-RU" dirty="0" smtClean="0">
                <a:solidFill>
                  <a:schemeClr val="tx2">
                    <a:lumMod val="50000"/>
                  </a:schemeClr>
                </a:solidFill>
              </a:rPr>
              <a:t>             Мясо </a:t>
            </a:r>
            <a:r>
              <a:rPr lang="ru-RU" dirty="0">
                <a:solidFill>
                  <a:schemeClr val="tx2">
                    <a:lumMod val="50000"/>
                  </a:schemeClr>
                </a:solidFill>
              </a:rPr>
              <a:t>остальных видов птицы, уложенное в полиэтиленовые ящики, охлаждают воздушным способом в камере при температуре 0÷2ºС.</a:t>
            </a:r>
          </a:p>
          <a:p>
            <a:endParaRPr lang="ru-RU"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solidFill>
                  <a:schemeClr val="tx2">
                    <a:lumMod val="50000"/>
                  </a:schemeClr>
                </a:solidFill>
              </a:rPr>
              <a:t>Сортировка птицы</a:t>
            </a:r>
            <a:r>
              <a:rPr lang="ru-RU" dirty="0" smtClean="0">
                <a:solidFill>
                  <a:schemeClr val="tx2">
                    <a:lumMod val="50000"/>
                  </a:schemeClr>
                </a:solidFill>
              </a:rPr>
              <a:t/>
            </a:r>
            <a:br>
              <a:rPr lang="ru-RU" dirty="0" smtClean="0">
                <a:solidFill>
                  <a:schemeClr val="tx2">
                    <a:lumMod val="50000"/>
                  </a:schemeClr>
                </a:solidFill>
              </a:rPr>
            </a:br>
            <a:endParaRPr lang="ru-RU" dirty="0">
              <a:solidFill>
                <a:schemeClr val="tx2">
                  <a:lumMod val="50000"/>
                </a:schemeClr>
              </a:solidFill>
            </a:endParaRPr>
          </a:p>
        </p:txBody>
      </p:sp>
      <p:sp>
        <p:nvSpPr>
          <p:cNvPr id="3" name="Содержимое 2"/>
          <p:cNvSpPr>
            <a:spLocks noGrp="1"/>
          </p:cNvSpPr>
          <p:nvPr>
            <p:ph idx="1"/>
          </p:nvPr>
        </p:nvSpPr>
        <p:spPr/>
        <p:txBody>
          <a:bodyPr>
            <a:normAutofit/>
          </a:bodyPr>
          <a:lstStyle/>
          <a:p>
            <a:pPr algn="just"/>
            <a:r>
              <a:rPr lang="ru-RU" dirty="0"/>
              <a:t>  </a:t>
            </a:r>
            <a:r>
              <a:rPr lang="ru-RU" dirty="0">
                <a:solidFill>
                  <a:schemeClr val="tx2">
                    <a:lumMod val="50000"/>
                  </a:schemeClr>
                </a:solidFill>
              </a:rPr>
              <a:t>Охлаждённые тушки поступают на сортировку, которую проводят на конвейере стекания, на ленточном транспортёре или технологических столах.</a:t>
            </a:r>
          </a:p>
          <a:p>
            <a:pPr algn="just"/>
            <a:r>
              <a:rPr lang="ru-RU" dirty="0">
                <a:solidFill>
                  <a:schemeClr val="tx2">
                    <a:lumMod val="50000"/>
                  </a:schemeClr>
                </a:solidFill>
              </a:rPr>
              <a:t>  Тушки сортируют по упитанности и качеству обработки.</a:t>
            </a:r>
          </a:p>
          <a:p>
            <a:pPr algn="just"/>
            <a:r>
              <a:rPr lang="ru-RU" i="1" dirty="0">
                <a:solidFill>
                  <a:schemeClr val="tx2">
                    <a:lumMod val="50000"/>
                  </a:schemeClr>
                </a:solidFill>
              </a:rPr>
              <a:t> </a:t>
            </a:r>
            <a:endParaRPr lang="ru-RU"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b="1" dirty="0" smtClean="0">
                <a:solidFill>
                  <a:schemeClr val="tx2">
                    <a:lumMod val="50000"/>
                  </a:schemeClr>
                </a:solidFill>
              </a:rPr>
              <a:t>Обработка субпродуктов</a:t>
            </a:r>
            <a:br>
              <a:rPr lang="ru-RU" sz="3200" b="1" dirty="0" smtClean="0">
                <a:solidFill>
                  <a:schemeClr val="tx2">
                    <a:lumMod val="50000"/>
                  </a:schemeClr>
                </a:solidFill>
              </a:rPr>
            </a:br>
            <a:endParaRPr lang="ru-RU" sz="3200" dirty="0"/>
          </a:p>
        </p:txBody>
      </p:sp>
      <p:sp>
        <p:nvSpPr>
          <p:cNvPr id="3" name="Содержимое 2"/>
          <p:cNvSpPr>
            <a:spLocks noGrp="1"/>
          </p:cNvSpPr>
          <p:nvPr>
            <p:ph idx="1"/>
          </p:nvPr>
        </p:nvSpPr>
        <p:spPr/>
        <p:txBody>
          <a:bodyPr>
            <a:normAutofit fontScale="77500" lnSpcReduction="20000"/>
          </a:bodyPr>
          <a:lstStyle/>
          <a:p>
            <a:pPr algn="just"/>
            <a:r>
              <a:rPr lang="ru-RU" dirty="0" smtClean="0">
                <a:solidFill>
                  <a:schemeClr val="tx2">
                    <a:lumMod val="50000"/>
                  </a:schemeClr>
                </a:solidFill>
              </a:rPr>
              <a:t>  Обработка субпродуктов заключается в очистке, мойке, охлаждении и замораживании.</a:t>
            </a:r>
          </a:p>
          <a:p>
            <a:pPr algn="just"/>
            <a:r>
              <a:rPr lang="ru-RU" dirty="0" smtClean="0">
                <a:solidFill>
                  <a:schemeClr val="tx2">
                    <a:lumMod val="50000"/>
                  </a:schemeClr>
                </a:solidFill>
              </a:rPr>
              <a:t>  Обработка мышечных желудков производится, как механизировано на машине, так и вручную.</a:t>
            </a:r>
          </a:p>
          <a:p>
            <a:pPr algn="just"/>
            <a:r>
              <a:rPr lang="ru-RU" dirty="0" smtClean="0">
                <a:solidFill>
                  <a:schemeClr val="tx2">
                    <a:lumMod val="50000"/>
                  </a:schemeClr>
                </a:solidFill>
              </a:rPr>
              <a:t>При обработке на раздельных машинах желудок разрезается, выворачивается, промывается и подаётся в следующую машину.</a:t>
            </a:r>
          </a:p>
          <a:p>
            <a:pPr algn="just"/>
            <a:r>
              <a:rPr lang="ru-RU" dirty="0" smtClean="0">
                <a:solidFill>
                  <a:schemeClr val="tx2">
                    <a:lumMod val="50000"/>
                  </a:schemeClr>
                </a:solidFill>
              </a:rPr>
              <a:t>  Желудок попадает в машину для снятия жира и очистки. Пройдя через машину, желудки попадают в шнек. Шнеком подаются на стол машины снятия кутикулы. В шнеке желудки дополнительно промываются и частично охлаждаются. На столе с желудков валиками сдирается кутикула.</a:t>
            </a:r>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836712"/>
            <a:ext cx="8229600" cy="5649491"/>
          </a:xfrm>
        </p:spPr>
        <p:txBody>
          <a:bodyPr>
            <a:normAutofit fontScale="92500" lnSpcReduction="10000"/>
          </a:bodyPr>
          <a:lstStyle/>
          <a:p>
            <a:r>
              <a:rPr lang="ru-RU" b="1" dirty="0">
                <a:solidFill>
                  <a:schemeClr val="tx2">
                    <a:lumMod val="50000"/>
                  </a:schemeClr>
                </a:solidFill>
              </a:rPr>
              <a:t>обработка субпродуктов;</a:t>
            </a:r>
          </a:p>
          <a:p>
            <a:r>
              <a:rPr lang="ru-RU" b="1" dirty="0">
                <a:solidFill>
                  <a:schemeClr val="tx2">
                    <a:lumMod val="50000"/>
                  </a:schemeClr>
                </a:solidFill>
              </a:rPr>
              <a:t>охлаждение тушек и субпродуктов;</a:t>
            </a:r>
          </a:p>
          <a:p>
            <a:r>
              <a:rPr lang="ru-RU" b="1" dirty="0">
                <a:solidFill>
                  <a:schemeClr val="tx2">
                    <a:lumMod val="50000"/>
                  </a:schemeClr>
                </a:solidFill>
              </a:rPr>
              <a:t>сортировка, взвешивание, упаковка тушек, субпродуктов в потребительскую и транспортную тару;</a:t>
            </a:r>
          </a:p>
          <a:p>
            <a:r>
              <a:rPr lang="ru-RU" b="1" dirty="0">
                <a:solidFill>
                  <a:schemeClr val="tx2">
                    <a:lumMod val="50000"/>
                  </a:schemeClr>
                </a:solidFill>
              </a:rPr>
              <a:t>сбор и переработка жира с мышечных желудков;</a:t>
            </a:r>
          </a:p>
          <a:p>
            <a:r>
              <a:rPr lang="ru-RU" b="1" dirty="0">
                <a:solidFill>
                  <a:schemeClr val="tx2">
                    <a:lumMod val="50000"/>
                  </a:schemeClr>
                </a:solidFill>
              </a:rPr>
              <a:t>сбор и обработка </a:t>
            </a:r>
            <a:r>
              <a:rPr lang="ru-RU" b="1" dirty="0" err="1">
                <a:solidFill>
                  <a:schemeClr val="tx2">
                    <a:lumMod val="50000"/>
                  </a:schemeClr>
                </a:solidFill>
              </a:rPr>
              <a:t>перо-пухового</a:t>
            </a:r>
            <a:r>
              <a:rPr lang="ru-RU" b="1" dirty="0">
                <a:solidFill>
                  <a:schemeClr val="tx2">
                    <a:lumMod val="50000"/>
                  </a:schemeClr>
                </a:solidFill>
              </a:rPr>
              <a:t> сырья;</a:t>
            </a:r>
          </a:p>
          <a:p>
            <a:r>
              <a:rPr lang="ru-RU" b="1" dirty="0">
                <a:solidFill>
                  <a:schemeClr val="tx2">
                    <a:lumMod val="50000"/>
                  </a:schemeClr>
                </a:solidFill>
              </a:rPr>
              <a:t>сбор технических отходов;</a:t>
            </a:r>
          </a:p>
          <a:p>
            <a:r>
              <a:rPr lang="ru-RU" b="1" dirty="0">
                <a:solidFill>
                  <a:schemeClr val="tx2">
                    <a:lumMod val="50000"/>
                  </a:schemeClr>
                </a:solidFill>
              </a:rPr>
              <a:t>холодильная обработка: охлаждение, замораживание и хранение.</a:t>
            </a:r>
          </a:p>
          <a:p>
            <a:endParaRPr lang="ru-RU" b="1" dirty="0">
              <a:solidFill>
                <a:schemeClr val="tx2">
                  <a:lumMod val="50000"/>
                </a:schemeClr>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b="1" dirty="0" smtClean="0">
                <a:solidFill>
                  <a:schemeClr val="tx2">
                    <a:lumMod val="50000"/>
                  </a:schemeClr>
                </a:solidFill>
              </a:rPr>
              <a:t>Кутикулу удаляют вручную</a:t>
            </a:r>
            <a:br>
              <a:rPr lang="ru-RU" sz="3200" b="1" dirty="0" smtClean="0">
                <a:solidFill>
                  <a:schemeClr val="tx2">
                    <a:lumMod val="50000"/>
                  </a:schemeClr>
                </a:solidFill>
              </a:rPr>
            </a:br>
            <a:endParaRPr lang="ru-RU" sz="3200" b="1" dirty="0">
              <a:solidFill>
                <a:schemeClr val="tx2">
                  <a:lumMod val="50000"/>
                </a:schemeClr>
              </a:solidFill>
            </a:endParaRPr>
          </a:p>
        </p:txBody>
      </p:sp>
      <p:sp>
        <p:nvSpPr>
          <p:cNvPr id="3" name="Содержимое 2"/>
          <p:cNvSpPr>
            <a:spLocks noGrp="1"/>
          </p:cNvSpPr>
          <p:nvPr>
            <p:ph idx="1"/>
          </p:nvPr>
        </p:nvSpPr>
        <p:spPr/>
        <p:txBody>
          <a:bodyPr>
            <a:normAutofit fontScale="77500" lnSpcReduction="20000"/>
          </a:bodyPr>
          <a:lstStyle/>
          <a:p>
            <a:pPr algn="just"/>
            <a:r>
              <a:rPr lang="ru-RU" dirty="0"/>
              <a:t>  </a:t>
            </a:r>
            <a:r>
              <a:rPr lang="ru-RU" dirty="0">
                <a:solidFill>
                  <a:schemeClr val="tx2">
                    <a:lumMod val="50000"/>
                  </a:schemeClr>
                </a:solidFill>
              </a:rPr>
              <a:t>При обработке мышечных желудков вручную их разрезают специальным ножом, выворачивают, промывают от содержимого проточной водопроводной водой. С желудков сухопутной птицы кутикулу сдирают вручную или на машине, рабочим органом в которой являются два ребристых вала, вращающихся навстречу друг другу. С желудков водоплавающей птицы кутикулу срезают.</a:t>
            </a:r>
          </a:p>
          <a:p>
            <a:pPr algn="just"/>
            <a:r>
              <a:rPr lang="ru-RU" dirty="0">
                <a:solidFill>
                  <a:schemeClr val="tx2">
                    <a:lumMod val="50000"/>
                  </a:schemeClr>
                </a:solidFill>
              </a:rPr>
              <a:t>  Охлаждают желудки также как сердце и печень, т.е. вначале транспортируют на стол доработки, где проверяют качество обработки, упаковывают в пакеты или лотки, взвешивают и отправляют в холодильник на охлаждение или замораживание.</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b="1" dirty="0" smtClean="0">
                <a:solidFill>
                  <a:schemeClr val="tx2">
                    <a:lumMod val="50000"/>
                  </a:schemeClr>
                </a:solidFill>
              </a:rPr>
              <a:t>Сбор и обработка жира</a:t>
            </a:r>
            <a:r>
              <a:rPr lang="ru-RU" sz="3200" dirty="0" smtClean="0">
                <a:solidFill>
                  <a:schemeClr val="tx2">
                    <a:lumMod val="50000"/>
                  </a:schemeClr>
                </a:solidFill>
              </a:rPr>
              <a:t/>
            </a:r>
            <a:br>
              <a:rPr lang="ru-RU" sz="3200" dirty="0" smtClean="0">
                <a:solidFill>
                  <a:schemeClr val="tx2">
                    <a:lumMod val="50000"/>
                  </a:schemeClr>
                </a:solidFill>
              </a:rPr>
            </a:br>
            <a:endParaRPr lang="ru-RU" sz="3200" dirty="0">
              <a:solidFill>
                <a:schemeClr val="tx2">
                  <a:lumMod val="50000"/>
                </a:schemeClr>
              </a:solidFill>
            </a:endParaRPr>
          </a:p>
        </p:txBody>
      </p:sp>
      <p:sp>
        <p:nvSpPr>
          <p:cNvPr id="3" name="Содержимое 2"/>
          <p:cNvSpPr>
            <a:spLocks noGrp="1"/>
          </p:cNvSpPr>
          <p:nvPr>
            <p:ph idx="1"/>
          </p:nvPr>
        </p:nvSpPr>
        <p:spPr/>
        <p:txBody>
          <a:bodyPr>
            <a:normAutofit fontScale="85000" lnSpcReduction="20000"/>
          </a:bodyPr>
          <a:lstStyle/>
          <a:p>
            <a:pPr algn="just"/>
            <a:r>
              <a:rPr lang="ru-RU" dirty="0"/>
              <a:t>  </a:t>
            </a:r>
            <a:r>
              <a:rPr lang="ru-RU" dirty="0">
                <a:solidFill>
                  <a:schemeClr val="tx2">
                    <a:lumMod val="50000"/>
                  </a:schemeClr>
                </a:solidFill>
              </a:rPr>
              <a:t>При сборе жира-сырца вручную это делают непосредственно на конвейере потрошения перед отделением желудка от тушки.</a:t>
            </a:r>
          </a:p>
          <a:p>
            <a:pPr algn="just"/>
            <a:r>
              <a:rPr lang="ru-RU" dirty="0">
                <a:solidFill>
                  <a:schemeClr val="tx2">
                    <a:lumMod val="50000"/>
                  </a:schemeClr>
                </a:solidFill>
              </a:rPr>
              <a:t>  С брюшной полости тушек птицы, направляемых на переработку, жир снимают на конвейере потрошения или во время разделки тушек.</a:t>
            </a:r>
          </a:p>
          <a:p>
            <a:pPr algn="just"/>
            <a:r>
              <a:rPr lang="ru-RU" dirty="0">
                <a:solidFill>
                  <a:schemeClr val="tx2">
                    <a:lumMod val="50000"/>
                  </a:schemeClr>
                </a:solidFill>
              </a:rPr>
              <a:t>  Отделённый во время обработки тушек и мышечных желудков внутренний жир-сырец тщательно промывают водой, выдерживают для стекания воды в течение 15-20 мин, раскладывают в ёмкость слоем не более 5 см и направляют на охлаждение при температуре минус 2- плюс 2ºС.</a:t>
            </a:r>
          </a:p>
          <a:p>
            <a:endParaRPr lang="ru-RU"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solidFill>
                  <a:schemeClr val="tx2">
                    <a:lumMod val="50000"/>
                  </a:schemeClr>
                </a:solidFill>
              </a:rPr>
              <a:t>Упаковка</a:t>
            </a:r>
            <a:r>
              <a:rPr lang="ru-RU" dirty="0" smtClean="0">
                <a:solidFill>
                  <a:schemeClr val="tx2">
                    <a:lumMod val="50000"/>
                  </a:schemeClr>
                </a:solidFill>
              </a:rPr>
              <a:t/>
            </a:r>
            <a:br>
              <a:rPr lang="ru-RU" dirty="0" smtClean="0">
                <a:solidFill>
                  <a:schemeClr val="tx2">
                    <a:lumMod val="50000"/>
                  </a:schemeClr>
                </a:solidFill>
              </a:rPr>
            </a:br>
            <a:endParaRPr lang="ru-RU" dirty="0">
              <a:solidFill>
                <a:schemeClr val="tx2">
                  <a:lumMod val="50000"/>
                </a:schemeClr>
              </a:solidFill>
            </a:endParaRPr>
          </a:p>
        </p:txBody>
      </p:sp>
      <p:sp>
        <p:nvSpPr>
          <p:cNvPr id="3" name="Содержимое 2"/>
          <p:cNvSpPr>
            <a:spLocks noGrp="1"/>
          </p:cNvSpPr>
          <p:nvPr>
            <p:ph idx="1"/>
          </p:nvPr>
        </p:nvSpPr>
        <p:spPr>
          <a:xfrm>
            <a:off x="457200" y="1124744"/>
            <a:ext cx="8229600" cy="5400600"/>
          </a:xfrm>
        </p:spPr>
        <p:txBody>
          <a:bodyPr>
            <a:normAutofit fontScale="77500" lnSpcReduction="20000"/>
          </a:bodyPr>
          <a:lstStyle/>
          <a:p>
            <a:pPr algn="just"/>
            <a:r>
              <a:rPr lang="ru-RU" dirty="0"/>
              <a:t>  </a:t>
            </a:r>
            <a:r>
              <a:rPr lang="ru-RU" dirty="0">
                <a:solidFill>
                  <a:schemeClr val="tx2">
                    <a:lumMod val="50000"/>
                  </a:schemeClr>
                </a:solidFill>
              </a:rPr>
              <a:t>Тушки птицы выпускают индивидуально упакованными в пакеты из полимерной плёнки с нанесённой на пакет маркировкой.</a:t>
            </a:r>
          </a:p>
          <a:p>
            <a:pPr algn="just"/>
            <a:r>
              <a:rPr lang="ru-RU" dirty="0">
                <a:solidFill>
                  <a:schemeClr val="tx2">
                    <a:lumMod val="50000"/>
                  </a:schemeClr>
                </a:solidFill>
              </a:rPr>
              <a:t>  Перед вкладыванием в пакет тушку формуют: кожу шеи заправляют под крыло, прикрывая место разреза, голень сгибают в коленном суставе и прижимают к груди, крылья прижимают к бокам. Рабочее место для упаковки оборудуют устройством для вкладывания тушек в пакеты, приспособлением для наложения липкой ленты или клипсы на горловину пакета. При упаковке тушек птицы на полуавтоматах, тушку формуют и укладывают в подложку, с которой толкатель заталкивает её в пакет, горловина пакета заклеивается липкой лентой или скрепляется </a:t>
            </a:r>
            <a:r>
              <a:rPr lang="ru-RU" dirty="0" err="1">
                <a:solidFill>
                  <a:schemeClr val="tx2">
                    <a:lumMod val="50000"/>
                  </a:schemeClr>
                </a:solidFill>
              </a:rPr>
              <a:t>клипсой</a:t>
            </a:r>
            <a:r>
              <a:rPr lang="ru-RU" dirty="0">
                <a:solidFill>
                  <a:schemeClr val="tx2">
                    <a:lumMod val="50000"/>
                  </a:schemeClr>
                </a:solidFill>
              </a:rPr>
              <a:t>.</a:t>
            </a:r>
          </a:p>
          <a:p>
            <a:pPr algn="just"/>
            <a:endParaRPr lang="ru-RU"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b="1" dirty="0" smtClean="0">
                <a:solidFill>
                  <a:schemeClr val="tx2">
                    <a:lumMod val="50000"/>
                  </a:schemeClr>
                </a:solidFill>
              </a:rPr>
              <a:t>Замораживание мяса птицы, субпродуктов</a:t>
            </a:r>
            <a:r>
              <a:rPr lang="ru-RU" sz="3200" dirty="0" smtClean="0">
                <a:solidFill>
                  <a:schemeClr val="tx2">
                    <a:lumMod val="50000"/>
                  </a:schemeClr>
                </a:solidFill>
              </a:rPr>
              <a:t/>
            </a:r>
            <a:br>
              <a:rPr lang="ru-RU" sz="3200" dirty="0" smtClean="0">
                <a:solidFill>
                  <a:schemeClr val="tx2">
                    <a:lumMod val="50000"/>
                  </a:schemeClr>
                </a:solidFill>
              </a:rPr>
            </a:br>
            <a:endParaRPr lang="ru-RU" sz="3200" dirty="0">
              <a:solidFill>
                <a:schemeClr val="tx2">
                  <a:lumMod val="50000"/>
                </a:schemeClr>
              </a:solidFill>
            </a:endParaRPr>
          </a:p>
        </p:txBody>
      </p:sp>
      <p:sp>
        <p:nvSpPr>
          <p:cNvPr id="3" name="Содержимое 2"/>
          <p:cNvSpPr>
            <a:spLocks noGrp="1"/>
          </p:cNvSpPr>
          <p:nvPr>
            <p:ph idx="1"/>
          </p:nvPr>
        </p:nvSpPr>
        <p:spPr>
          <a:xfrm>
            <a:off x="457200" y="1268760"/>
            <a:ext cx="8229600" cy="5400600"/>
          </a:xfrm>
        </p:spPr>
        <p:txBody>
          <a:bodyPr>
            <a:normAutofit fontScale="85000" lnSpcReduction="20000"/>
          </a:bodyPr>
          <a:lstStyle/>
          <a:p>
            <a:pPr algn="just">
              <a:buNone/>
            </a:pPr>
            <a:r>
              <a:rPr lang="ru-RU" dirty="0" smtClean="0"/>
              <a:t>            </a:t>
            </a:r>
            <a:r>
              <a:rPr lang="ru-RU" dirty="0" smtClean="0">
                <a:solidFill>
                  <a:schemeClr val="tx2">
                    <a:lumMod val="50000"/>
                  </a:schemeClr>
                </a:solidFill>
              </a:rPr>
              <a:t>Мясо </a:t>
            </a:r>
            <a:r>
              <a:rPr lang="ru-RU" dirty="0">
                <a:solidFill>
                  <a:schemeClr val="tx2">
                    <a:lumMod val="50000"/>
                  </a:schemeClr>
                </a:solidFill>
              </a:rPr>
              <a:t>птицы и субпродукты замораживают в морозильных камерах при температуре не выше минус 25ºС и скорости движения воздуха не менее 1,0 м/с.</a:t>
            </a:r>
          </a:p>
          <a:p>
            <a:pPr algn="just">
              <a:buNone/>
            </a:pPr>
            <a:r>
              <a:rPr lang="ru-RU" dirty="0" smtClean="0">
                <a:solidFill>
                  <a:schemeClr val="tx2">
                    <a:lumMod val="50000"/>
                  </a:schemeClr>
                </a:solidFill>
              </a:rPr>
              <a:t>            Продолжительность </a:t>
            </a:r>
            <a:r>
              <a:rPr lang="ru-RU" dirty="0">
                <a:solidFill>
                  <a:schemeClr val="tx2">
                    <a:lumMod val="50000"/>
                  </a:schemeClr>
                </a:solidFill>
              </a:rPr>
              <a:t>замораживания в камерах с принудительной циркуляцией воздуха при температуре не выше минус 25ºС; ч:</a:t>
            </a:r>
          </a:p>
          <a:p>
            <a:pPr algn="just"/>
            <a:r>
              <a:rPr lang="ru-RU" dirty="0">
                <a:solidFill>
                  <a:schemeClr val="tx2">
                    <a:lumMod val="50000"/>
                  </a:schemeClr>
                </a:solidFill>
              </a:rPr>
              <a:t>куры, цыплята, цыплята-бройлеры 20-23</a:t>
            </a:r>
          </a:p>
          <a:p>
            <a:pPr algn="just"/>
            <a:r>
              <a:rPr lang="ru-RU" dirty="0">
                <a:solidFill>
                  <a:schemeClr val="tx2">
                    <a:lumMod val="50000"/>
                  </a:schemeClr>
                </a:solidFill>
              </a:rPr>
              <a:t>цесарки, </a:t>
            </a:r>
            <a:r>
              <a:rPr lang="ru-RU" dirty="0" err="1">
                <a:solidFill>
                  <a:schemeClr val="tx2">
                    <a:lumMod val="50000"/>
                  </a:schemeClr>
                </a:solidFill>
              </a:rPr>
              <a:t>цесарята</a:t>
            </a:r>
            <a:r>
              <a:rPr lang="ru-RU" dirty="0">
                <a:solidFill>
                  <a:schemeClr val="tx2">
                    <a:lumMod val="50000"/>
                  </a:schemeClr>
                </a:solidFill>
              </a:rPr>
              <a:t>, утята, утки 20-30</a:t>
            </a:r>
          </a:p>
          <a:p>
            <a:pPr algn="just"/>
            <a:r>
              <a:rPr lang="ru-RU" dirty="0">
                <a:solidFill>
                  <a:schemeClr val="tx2">
                    <a:lumMod val="50000"/>
                  </a:schemeClr>
                </a:solidFill>
              </a:rPr>
              <a:t>индейки, индюшата, гуси, гусята 38-41</a:t>
            </a:r>
          </a:p>
          <a:p>
            <a:pPr algn="just"/>
            <a:r>
              <a:rPr lang="ru-RU" dirty="0">
                <a:solidFill>
                  <a:schemeClr val="tx2">
                    <a:lumMod val="50000"/>
                  </a:schemeClr>
                </a:solidFill>
              </a:rPr>
              <a:t>перепела, перепелята 10-12</a:t>
            </a:r>
          </a:p>
          <a:p>
            <a:pPr algn="just"/>
            <a:r>
              <a:rPr lang="ru-RU" dirty="0">
                <a:solidFill>
                  <a:schemeClr val="tx2">
                    <a:lumMod val="50000"/>
                  </a:schemeClr>
                </a:solidFill>
              </a:rPr>
              <a:t>субпродукты 10-12</a:t>
            </a:r>
          </a:p>
          <a:p>
            <a:pPr algn="just"/>
            <a:r>
              <a:rPr lang="ru-RU" dirty="0">
                <a:solidFill>
                  <a:schemeClr val="tx2">
                    <a:lumMod val="50000"/>
                  </a:schemeClr>
                </a:solidFill>
              </a:rPr>
              <a:t>Температура замороженного мяса птицы минус 12ºС в толще грудной мышцы.</a:t>
            </a:r>
          </a:p>
          <a:p>
            <a:pPr algn="just"/>
            <a:endParaRPr lang="ru-RU" dirty="0">
              <a:solidFill>
                <a:schemeClr val="tx2">
                  <a:lumMod val="50000"/>
                </a:schemeClr>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b="1" dirty="0" smtClean="0">
                <a:solidFill>
                  <a:schemeClr val="tx2">
                    <a:lumMod val="50000"/>
                  </a:schemeClr>
                </a:solidFill>
              </a:rPr>
              <a:t>Сбор и обработка </a:t>
            </a:r>
            <a:r>
              <a:rPr lang="ru-RU" sz="3200" b="1" dirty="0" err="1" smtClean="0">
                <a:solidFill>
                  <a:schemeClr val="tx2">
                    <a:lumMod val="50000"/>
                  </a:schemeClr>
                </a:solidFill>
              </a:rPr>
              <a:t>перо-пухового</a:t>
            </a:r>
            <a:r>
              <a:rPr lang="ru-RU" sz="3200" b="1" dirty="0" smtClean="0">
                <a:solidFill>
                  <a:schemeClr val="tx2">
                    <a:lumMod val="50000"/>
                  </a:schemeClr>
                </a:solidFill>
              </a:rPr>
              <a:t> сырья</a:t>
            </a:r>
            <a:r>
              <a:rPr lang="ru-RU" sz="3200" dirty="0" smtClean="0">
                <a:solidFill>
                  <a:schemeClr val="tx2">
                    <a:lumMod val="50000"/>
                  </a:schemeClr>
                </a:solidFill>
              </a:rPr>
              <a:t/>
            </a:r>
            <a:br>
              <a:rPr lang="ru-RU" sz="3200" dirty="0" smtClean="0">
                <a:solidFill>
                  <a:schemeClr val="tx2">
                    <a:lumMod val="50000"/>
                  </a:schemeClr>
                </a:solidFill>
              </a:rPr>
            </a:br>
            <a:endParaRPr lang="ru-RU" sz="3200" dirty="0">
              <a:solidFill>
                <a:schemeClr val="tx2">
                  <a:lumMod val="50000"/>
                </a:schemeClr>
              </a:solidFill>
            </a:endParaRPr>
          </a:p>
        </p:txBody>
      </p:sp>
      <p:sp>
        <p:nvSpPr>
          <p:cNvPr id="3" name="Содержимое 2"/>
          <p:cNvSpPr>
            <a:spLocks noGrp="1"/>
          </p:cNvSpPr>
          <p:nvPr>
            <p:ph idx="1"/>
          </p:nvPr>
        </p:nvSpPr>
        <p:spPr>
          <a:xfrm>
            <a:off x="457200" y="1600200"/>
            <a:ext cx="8229600" cy="5257800"/>
          </a:xfrm>
        </p:spPr>
        <p:txBody>
          <a:bodyPr>
            <a:normAutofit fontScale="77500" lnSpcReduction="20000"/>
          </a:bodyPr>
          <a:lstStyle/>
          <a:p>
            <a:pPr algn="just"/>
            <a:r>
              <a:rPr lang="ru-RU" dirty="0"/>
              <a:t> </a:t>
            </a:r>
            <a:r>
              <a:rPr lang="ru-RU" dirty="0">
                <a:solidFill>
                  <a:schemeClr val="tx2">
                    <a:lumMod val="50000"/>
                  </a:schemeClr>
                </a:solidFill>
              </a:rPr>
              <a:t> Технологический процесс обработки </a:t>
            </a:r>
            <a:r>
              <a:rPr lang="ru-RU" dirty="0" err="1">
                <a:solidFill>
                  <a:schemeClr val="tx2">
                    <a:lumMod val="50000"/>
                  </a:schemeClr>
                </a:solidFill>
              </a:rPr>
              <a:t>перо-пухового</a:t>
            </a:r>
            <a:r>
              <a:rPr lang="ru-RU" dirty="0">
                <a:solidFill>
                  <a:schemeClr val="tx2">
                    <a:lumMod val="50000"/>
                  </a:schemeClr>
                </a:solidFill>
              </a:rPr>
              <a:t> сырья водоплавающей птицы и пера сухопутной птицы осуществляют в следующей последовательности: сбор оперения – механическое обезвоживание – сушка – охлаждение - упаковка.</a:t>
            </a:r>
          </a:p>
          <a:p>
            <a:pPr algn="just"/>
            <a:r>
              <a:rPr lang="ru-RU" dirty="0">
                <a:solidFill>
                  <a:schemeClr val="tx2">
                    <a:lumMod val="50000"/>
                  </a:schemeClr>
                </a:solidFill>
              </a:rPr>
              <a:t>  Собранное </a:t>
            </a:r>
            <a:r>
              <a:rPr lang="ru-RU" dirty="0" err="1">
                <a:solidFill>
                  <a:schemeClr val="tx2">
                    <a:lumMod val="50000"/>
                  </a:schemeClr>
                </a:solidFill>
              </a:rPr>
              <a:t>перо-пуховое</a:t>
            </a:r>
            <a:r>
              <a:rPr lang="ru-RU" dirty="0">
                <a:solidFill>
                  <a:schemeClr val="tx2">
                    <a:lumMod val="50000"/>
                  </a:schemeClr>
                </a:solidFill>
              </a:rPr>
              <a:t> сырьё поступает в сепаратор, который представляет собой сетчатый барабан, при перемещении по которому от перо-водяной пульпы отделяется свободная влага. Из сепаратора </a:t>
            </a:r>
            <a:r>
              <a:rPr lang="ru-RU" dirty="0" err="1">
                <a:solidFill>
                  <a:schemeClr val="tx2">
                    <a:lumMod val="50000"/>
                  </a:schemeClr>
                </a:solidFill>
              </a:rPr>
              <a:t>перо-пуховое</a:t>
            </a:r>
            <a:r>
              <a:rPr lang="ru-RU" dirty="0">
                <a:solidFill>
                  <a:schemeClr val="tx2">
                    <a:lumMod val="50000"/>
                  </a:schemeClr>
                </a:solidFill>
              </a:rPr>
              <a:t> сырьё попадает в центрифугу для механического обезвоживания.</a:t>
            </a:r>
          </a:p>
          <a:p>
            <a:pPr algn="just"/>
            <a:r>
              <a:rPr lang="ru-RU" dirty="0">
                <a:solidFill>
                  <a:schemeClr val="tx2">
                    <a:lumMod val="50000"/>
                  </a:schemeClr>
                </a:solidFill>
              </a:rPr>
              <a:t>Степень обезвоживания контролируют визуально. На ощупь оно не должно быть мокрым. Влажность пера перед высушиванием не должна превышать 50</a:t>
            </a:r>
            <a:r>
              <a:rPr lang="ru-RU" dirty="0" smtClean="0">
                <a:solidFill>
                  <a:schemeClr val="tx2">
                    <a:lumMod val="50000"/>
                  </a:schemeClr>
                </a:solidFill>
              </a:rPr>
              <a:t>%.</a:t>
            </a:r>
          </a:p>
          <a:p>
            <a:pPr algn="just"/>
            <a:r>
              <a:rPr lang="ru-RU" dirty="0">
                <a:solidFill>
                  <a:schemeClr val="tx2">
                    <a:lumMod val="50000"/>
                  </a:schemeClr>
                </a:solidFill>
              </a:rPr>
              <a:t>Влажность пера на выходе из сушилки должна быть в пределах 14-17</a:t>
            </a:r>
            <a:r>
              <a:rPr lang="ru-RU" dirty="0" smtClean="0">
                <a:solidFill>
                  <a:schemeClr val="tx2">
                    <a:lumMod val="50000"/>
                  </a:schemeClr>
                </a:solidFill>
              </a:rPr>
              <a:t>%.</a:t>
            </a:r>
            <a:endParaRPr lang="ru-RU" dirty="0">
              <a:solidFill>
                <a:schemeClr val="tx2">
                  <a:lumMod val="50000"/>
                </a:schemeClr>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b="1" dirty="0" smtClean="0">
                <a:solidFill>
                  <a:schemeClr val="tx2">
                    <a:lumMod val="50000"/>
                  </a:schemeClr>
                </a:solidFill>
              </a:rPr>
              <a:t>Сбор технических отходов</a:t>
            </a:r>
            <a:r>
              <a:rPr lang="ru-RU" sz="3200" dirty="0" smtClean="0">
                <a:solidFill>
                  <a:schemeClr val="tx2">
                    <a:lumMod val="50000"/>
                  </a:schemeClr>
                </a:solidFill>
              </a:rPr>
              <a:t/>
            </a:r>
            <a:br>
              <a:rPr lang="ru-RU" sz="3200" dirty="0" smtClean="0">
                <a:solidFill>
                  <a:schemeClr val="tx2">
                    <a:lumMod val="50000"/>
                  </a:schemeClr>
                </a:solidFill>
              </a:rPr>
            </a:br>
            <a:endParaRPr lang="ru-RU" sz="3200" dirty="0">
              <a:solidFill>
                <a:schemeClr val="tx2">
                  <a:lumMod val="50000"/>
                </a:schemeClr>
              </a:solidFill>
            </a:endParaRPr>
          </a:p>
        </p:txBody>
      </p:sp>
      <p:sp>
        <p:nvSpPr>
          <p:cNvPr id="3" name="Содержимое 2"/>
          <p:cNvSpPr>
            <a:spLocks noGrp="1"/>
          </p:cNvSpPr>
          <p:nvPr>
            <p:ph idx="1"/>
          </p:nvPr>
        </p:nvSpPr>
        <p:spPr>
          <a:xfrm>
            <a:off x="179512" y="1052736"/>
            <a:ext cx="8712968" cy="5805264"/>
          </a:xfrm>
        </p:spPr>
        <p:txBody>
          <a:bodyPr>
            <a:normAutofit fontScale="77500" lnSpcReduction="20000"/>
          </a:bodyPr>
          <a:lstStyle/>
          <a:p>
            <a:pPr algn="just"/>
            <a:r>
              <a:rPr lang="ru-RU" dirty="0"/>
              <a:t>  </a:t>
            </a:r>
            <a:r>
              <a:rPr lang="ru-RU" dirty="0">
                <a:solidFill>
                  <a:schemeClr val="tx2">
                    <a:lumMod val="50000"/>
                  </a:schemeClr>
                </a:solidFill>
              </a:rPr>
              <a:t>К техническим отходам относится: кровь, кишечник, яичник с яйцеводами и несформировавшимися яйцами, трахея, пищевод, зоб, семенники, лёгкие, зачистки от прижизненных пороков и дефекты технологической обработки тушек, ветеринарный брак, кутикула, селезёнка, почки, железистый желудок, ноги, и голова, </a:t>
            </a:r>
            <a:r>
              <a:rPr lang="ru-RU" dirty="0" err="1">
                <a:solidFill>
                  <a:schemeClr val="tx2">
                    <a:lumMod val="50000"/>
                  </a:schemeClr>
                </a:solidFill>
              </a:rPr>
              <a:t>перо-пуховое</a:t>
            </a:r>
            <a:r>
              <a:rPr lang="ru-RU" dirty="0">
                <a:solidFill>
                  <a:schemeClr val="tx2">
                    <a:lumMod val="50000"/>
                  </a:schemeClr>
                </a:solidFill>
              </a:rPr>
              <a:t> сырьё (кроме сырья от водоплавающей птицы).</a:t>
            </a:r>
          </a:p>
          <a:p>
            <a:pPr algn="just"/>
            <a:r>
              <a:rPr lang="ru-RU" dirty="0">
                <a:solidFill>
                  <a:schemeClr val="tx2">
                    <a:lumMod val="50000"/>
                  </a:schemeClr>
                </a:solidFill>
              </a:rPr>
              <a:t>  На каждом рабочем месте, устанавливают накопители для сбора технических отходов. На рабочих местах, расположенных над </a:t>
            </a:r>
            <a:r>
              <a:rPr lang="ru-RU" dirty="0" err="1">
                <a:solidFill>
                  <a:schemeClr val="tx2">
                    <a:lumMod val="50000"/>
                  </a:schemeClr>
                </a:solidFill>
              </a:rPr>
              <a:t>гидрожелобом</a:t>
            </a:r>
            <a:r>
              <a:rPr lang="ru-RU" dirty="0">
                <a:solidFill>
                  <a:schemeClr val="tx2">
                    <a:lumMod val="50000"/>
                  </a:schemeClr>
                </a:solidFill>
              </a:rPr>
              <a:t>, технические отходы сбрасываются непосредственно в </a:t>
            </a:r>
            <a:r>
              <a:rPr lang="ru-RU" dirty="0" err="1">
                <a:solidFill>
                  <a:schemeClr val="tx2">
                    <a:lumMod val="50000"/>
                  </a:schemeClr>
                </a:solidFill>
              </a:rPr>
              <a:t>гидрожелоб</a:t>
            </a:r>
            <a:r>
              <a:rPr lang="ru-RU" dirty="0">
                <a:solidFill>
                  <a:schemeClr val="tx2">
                    <a:lumMod val="50000"/>
                  </a:schemeClr>
                </a:solidFill>
              </a:rPr>
              <a:t>.</a:t>
            </a:r>
          </a:p>
          <a:p>
            <a:pPr algn="just"/>
            <a:r>
              <a:rPr lang="ru-RU" dirty="0">
                <a:solidFill>
                  <a:schemeClr val="tx2">
                    <a:lumMod val="50000"/>
                  </a:schemeClr>
                </a:solidFill>
              </a:rPr>
              <a:t>  С каждого рабочего места собранные отходы транспортируются в цех утилизации отходов, где их перерабатывают на корма.</a:t>
            </a:r>
          </a:p>
          <a:p>
            <a:pPr algn="just"/>
            <a:r>
              <a:rPr lang="ru-RU" dirty="0">
                <a:solidFill>
                  <a:schemeClr val="tx2">
                    <a:lumMod val="50000"/>
                  </a:schemeClr>
                </a:solidFill>
              </a:rPr>
              <a:t>  По </a:t>
            </a:r>
            <a:r>
              <a:rPr lang="ru-RU" dirty="0" err="1">
                <a:solidFill>
                  <a:schemeClr val="tx2">
                    <a:lumMod val="50000"/>
                  </a:schemeClr>
                </a:solidFill>
              </a:rPr>
              <a:t>гидрожелобу</a:t>
            </a:r>
            <a:r>
              <a:rPr lang="ru-RU" dirty="0">
                <a:solidFill>
                  <a:schemeClr val="tx2">
                    <a:lumMod val="50000"/>
                  </a:schemeClr>
                </a:solidFill>
              </a:rPr>
              <a:t> отходы транспортируются на сепаратор для отделения воды, а затем в цех утилизации.</a:t>
            </a:r>
          </a:p>
          <a:p>
            <a:pPr algn="just"/>
            <a:endParaRPr lang="ru-RU" dirty="0">
              <a:solidFill>
                <a:schemeClr val="tx2">
                  <a:lumMod val="50000"/>
                </a:schemeClr>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200" b="1" dirty="0" smtClean="0">
                <a:solidFill>
                  <a:schemeClr val="tx2">
                    <a:lumMod val="50000"/>
                  </a:schemeClr>
                </a:solidFill>
              </a:rPr>
              <a:t>Хранение (условия и особенности технологии хранения продукции)</a:t>
            </a:r>
            <a:r>
              <a:rPr lang="ru-RU" sz="3200" dirty="0" smtClean="0">
                <a:solidFill>
                  <a:schemeClr val="tx2">
                    <a:lumMod val="50000"/>
                  </a:schemeClr>
                </a:solidFill>
              </a:rPr>
              <a:t/>
            </a:r>
            <a:br>
              <a:rPr lang="ru-RU" sz="3200" dirty="0" smtClean="0">
                <a:solidFill>
                  <a:schemeClr val="tx2">
                    <a:lumMod val="50000"/>
                  </a:schemeClr>
                </a:solidFill>
              </a:rPr>
            </a:br>
            <a:endParaRPr lang="ru-RU" sz="3200" dirty="0">
              <a:solidFill>
                <a:schemeClr val="tx2">
                  <a:lumMod val="50000"/>
                </a:schemeClr>
              </a:solidFill>
            </a:endParaRPr>
          </a:p>
        </p:txBody>
      </p:sp>
      <p:sp>
        <p:nvSpPr>
          <p:cNvPr id="3" name="Содержимое 2"/>
          <p:cNvSpPr>
            <a:spLocks noGrp="1"/>
          </p:cNvSpPr>
          <p:nvPr>
            <p:ph idx="1"/>
          </p:nvPr>
        </p:nvSpPr>
        <p:spPr/>
        <p:txBody>
          <a:bodyPr>
            <a:normAutofit fontScale="92500"/>
          </a:bodyPr>
          <a:lstStyle/>
          <a:p>
            <a:pPr algn="just"/>
            <a:r>
              <a:rPr lang="ru-RU" dirty="0"/>
              <a:t>  </a:t>
            </a:r>
            <a:r>
              <a:rPr lang="ru-RU" dirty="0">
                <a:solidFill>
                  <a:schemeClr val="tx2">
                    <a:lumMod val="50000"/>
                  </a:schemeClr>
                </a:solidFill>
              </a:rPr>
              <a:t>Охлаждённое мясо птицы и субпродукты хранят в камерах при температуре воздуха 0- 2ºС и относительной влажности воздуха 80-85%, не более пяти суток со дня выработки.</a:t>
            </a:r>
          </a:p>
          <a:p>
            <a:pPr algn="just"/>
            <a:r>
              <a:rPr lang="ru-RU" dirty="0">
                <a:solidFill>
                  <a:schemeClr val="tx2">
                    <a:lumMod val="50000"/>
                  </a:schemeClr>
                </a:solidFill>
              </a:rPr>
              <a:t>  Замороженное мясо птицы и субпродукты хранят в камерах при температуре воздуха минус 18ºС и относительной влажности воздуха 85-95%. Срок хранения указан на упаковке.</a:t>
            </a:r>
          </a:p>
          <a:p>
            <a:endParaRPr lang="ru-RU"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800" b="1" dirty="0" smtClean="0">
                <a:solidFill>
                  <a:schemeClr val="tx2">
                    <a:lumMod val="50000"/>
                  </a:schemeClr>
                </a:solidFill>
              </a:rPr>
              <a:t>Технологический </a:t>
            </a:r>
            <a:r>
              <a:rPr lang="ru-RU" sz="2800" b="1" dirty="0">
                <a:solidFill>
                  <a:schemeClr val="tx2">
                    <a:lumMod val="50000"/>
                  </a:schemeClr>
                </a:solidFill>
              </a:rPr>
              <a:t>контроль и </a:t>
            </a:r>
            <a:r>
              <a:rPr lang="ru-RU" sz="2800" b="1" dirty="0" smtClean="0">
                <a:solidFill>
                  <a:schemeClr val="tx2">
                    <a:lumMod val="50000"/>
                  </a:schemeClr>
                </a:solidFill>
              </a:rPr>
              <a:t>метрологическое </a:t>
            </a:r>
            <a:r>
              <a:rPr lang="ru-RU" sz="2800" b="1" dirty="0">
                <a:solidFill>
                  <a:schemeClr val="tx2">
                    <a:lumMod val="50000"/>
                  </a:schemeClr>
                </a:solidFill>
              </a:rPr>
              <a:t>обеспечение технологического процесса производства и хранения продукции</a:t>
            </a:r>
            <a:endParaRPr lang="ru-RU" sz="2800" dirty="0">
              <a:solidFill>
                <a:schemeClr val="tx2">
                  <a:lumMod val="50000"/>
                </a:schemeClr>
              </a:solidFill>
            </a:endParaRPr>
          </a:p>
        </p:txBody>
      </p:sp>
      <p:sp>
        <p:nvSpPr>
          <p:cNvPr id="3" name="Содержимое 2"/>
          <p:cNvSpPr>
            <a:spLocks noGrp="1"/>
          </p:cNvSpPr>
          <p:nvPr>
            <p:ph idx="1"/>
          </p:nvPr>
        </p:nvSpPr>
        <p:spPr>
          <a:xfrm>
            <a:off x="323528" y="1600200"/>
            <a:ext cx="8568952" cy="5257800"/>
          </a:xfrm>
        </p:spPr>
        <p:txBody>
          <a:bodyPr>
            <a:normAutofit fontScale="70000" lnSpcReduction="20000"/>
          </a:bodyPr>
          <a:lstStyle/>
          <a:p>
            <a:pPr algn="just"/>
            <a:r>
              <a:rPr lang="ru-RU" dirty="0">
                <a:solidFill>
                  <a:schemeClr val="tx2">
                    <a:lumMod val="50000"/>
                  </a:schemeClr>
                </a:solidFill>
              </a:rPr>
              <a:t>Перед началом работы техническая служба предприятия должна проверить состояние оборудования и инструмента.</a:t>
            </a:r>
          </a:p>
          <a:p>
            <a:pPr algn="just"/>
            <a:r>
              <a:rPr lang="ru-RU" dirty="0">
                <a:solidFill>
                  <a:schemeClr val="tx2">
                    <a:lumMod val="50000"/>
                  </a:schemeClr>
                </a:solidFill>
              </a:rPr>
              <a:t>  При оглушении птицы электрическим током необходимо постоянно контролировать напряжение тока и не менее двух раз в смену эффективность оглушения.</a:t>
            </a:r>
          </a:p>
          <a:p>
            <a:pPr algn="just"/>
            <a:r>
              <a:rPr lang="ru-RU" dirty="0">
                <a:solidFill>
                  <a:schemeClr val="tx2">
                    <a:lumMod val="50000"/>
                  </a:schemeClr>
                </a:solidFill>
              </a:rPr>
              <a:t>  При автоматическом убое перед началом смены проверяют заточку ножа и постоянно качество убоя.</a:t>
            </a:r>
          </a:p>
          <a:p>
            <a:pPr algn="just"/>
            <a:r>
              <a:rPr lang="ru-RU" dirty="0">
                <a:solidFill>
                  <a:schemeClr val="tx2">
                    <a:lumMod val="50000"/>
                  </a:schemeClr>
                </a:solidFill>
              </a:rPr>
              <a:t>  Во время </a:t>
            </a:r>
            <a:r>
              <a:rPr lang="ru-RU" dirty="0" err="1">
                <a:solidFill>
                  <a:schemeClr val="tx2">
                    <a:lumMod val="50000"/>
                  </a:schemeClr>
                </a:solidFill>
              </a:rPr>
              <a:t>шпарки</a:t>
            </a:r>
            <a:r>
              <a:rPr lang="ru-RU" dirty="0">
                <a:solidFill>
                  <a:schemeClr val="tx2">
                    <a:lumMod val="50000"/>
                  </a:schemeClr>
                </a:solidFill>
              </a:rPr>
              <a:t> контролируют температуру в ванной по приборам.</a:t>
            </a:r>
          </a:p>
          <a:p>
            <a:pPr algn="just"/>
            <a:r>
              <a:rPr lang="ru-RU" dirty="0">
                <a:solidFill>
                  <a:schemeClr val="tx2">
                    <a:lumMod val="50000"/>
                  </a:schemeClr>
                </a:solidFill>
              </a:rPr>
              <a:t>  Качество </a:t>
            </a:r>
            <a:r>
              <a:rPr lang="ru-RU" dirty="0" err="1">
                <a:solidFill>
                  <a:schemeClr val="tx2">
                    <a:lumMod val="50000"/>
                  </a:schemeClr>
                </a:solidFill>
              </a:rPr>
              <a:t>ощипки</a:t>
            </a:r>
            <a:r>
              <a:rPr lang="ru-RU" dirty="0">
                <a:solidFill>
                  <a:schemeClr val="tx2">
                    <a:lumMod val="50000"/>
                  </a:schemeClr>
                </a:solidFill>
              </a:rPr>
              <a:t> определяют визуально. В случае необходимости регулируют положение рядов машины. Постоянно проверяют температуру и регулируют количество подаваемой в машину для </a:t>
            </a:r>
            <a:r>
              <a:rPr lang="ru-RU" dirty="0" err="1">
                <a:solidFill>
                  <a:schemeClr val="tx2">
                    <a:lumMod val="50000"/>
                  </a:schemeClr>
                </a:solidFill>
              </a:rPr>
              <a:t>ощипки</a:t>
            </a:r>
            <a:r>
              <a:rPr lang="ru-RU" dirty="0">
                <a:solidFill>
                  <a:schemeClr val="tx2">
                    <a:lumMod val="50000"/>
                  </a:schemeClr>
                </a:solidFill>
              </a:rPr>
              <a:t> горячей воды.</a:t>
            </a:r>
          </a:p>
          <a:p>
            <a:pPr algn="just"/>
            <a:r>
              <a:rPr lang="ru-RU" dirty="0">
                <a:solidFill>
                  <a:schemeClr val="tx2">
                    <a:lumMod val="50000"/>
                  </a:schemeClr>
                </a:solidFill>
              </a:rPr>
              <a:t>  На машине отрезания ног перед началом смены проверяют заточку ножа и постоянно качество реза по суставу ноги</a:t>
            </a:r>
            <a:r>
              <a:rPr lang="ru-RU" dirty="0" smtClean="0">
                <a:solidFill>
                  <a:schemeClr val="tx2">
                    <a:lumMod val="50000"/>
                  </a:schemeClr>
                </a:solidFill>
              </a:rPr>
              <a:t>.</a:t>
            </a:r>
            <a:endParaRPr lang="ru-RU" dirty="0">
              <a:solidFill>
                <a:schemeClr val="tx2">
                  <a:lumMod val="50000"/>
                </a:schemeClr>
              </a:solidFill>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64704"/>
            <a:ext cx="8229600" cy="5361459"/>
          </a:xfrm>
        </p:spPr>
        <p:txBody>
          <a:bodyPr>
            <a:normAutofit fontScale="77500" lnSpcReduction="20000"/>
          </a:bodyPr>
          <a:lstStyle/>
          <a:p>
            <a:pPr algn="just"/>
            <a:r>
              <a:rPr lang="ru-RU" dirty="0" smtClean="0">
                <a:solidFill>
                  <a:schemeClr val="tx2">
                    <a:lumMod val="50000"/>
                  </a:schemeClr>
                </a:solidFill>
              </a:rPr>
              <a:t>При потрошении следят за полным извлечением внутренностей.</a:t>
            </a:r>
          </a:p>
          <a:p>
            <a:pPr algn="just"/>
            <a:r>
              <a:rPr lang="ru-RU" dirty="0" smtClean="0">
                <a:solidFill>
                  <a:schemeClr val="tx2">
                    <a:lumMod val="50000"/>
                  </a:schemeClr>
                </a:solidFill>
              </a:rPr>
              <a:t>  Тушки должны быть промыты.</a:t>
            </a:r>
          </a:p>
          <a:p>
            <a:pPr algn="just"/>
            <a:r>
              <a:rPr lang="ru-RU" dirty="0" smtClean="0">
                <a:solidFill>
                  <a:schemeClr val="tx2">
                    <a:lumMod val="50000"/>
                  </a:schemeClr>
                </a:solidFill>
              </a:rPr>
              <a:t>  Качество обработки и мойки субпродуктов и жира определяют визуально.</a:t>
            </a:r>
          </a:p>
          <a:p>
            <a:pPr algn="just"/>
            <a:r>
              <a:rPr lang="ru-RU" dirty="0" smtClean="0">
                <a:solidFill>
                  <a:schemeClr val="tx2">
                    <a:lumMod val="50000"/>
                  </a:schemeClr>
                </a:solidFill>
              </a:rPr>
              <a:t>При </a:t>
            </a:r>
            <a:r>
              <a:rPr lang="ru-RU" dirty="0">
                <a:solidFill>
                  <a:schemeClr val="tx2">
                    <a:lumMod val="50000"/>
                  </a:schemeClr>
                </a:solidFill>
              </a:rPr>
              <a:t>охлаждении мяса и субпродуктов в воздухе контролируют по приборам температуру в камерах охлаждения, при других способах охлаждения температуру воды и воздуха.</a:t>
            </a:r>
          </a:p>
          <a:p>
            <a:pPr algn="just"/>
            <a:r>
              <a:rPr lang="ru-RU" dirty="0">
                <a:solidFill>
                  <a:schemeClr val="tx2">
                    <a:lumMod val="50000"/>
                  </a:schemeClr>
                </a:solidFill>
              </a:rPr>
              <a:t>  При замораживании и хранении мяса, субпродуктов необходимо следить за температурой воздуха в холодильных камерах.</a:t>
            </a:r>
          </a:p>
          <a:p>
            <a:pPr algn="just"/>
            <a:r>
              <a:rPr lang="ru-RU" dirty="0">
                <a:solidFill>
                  <a:schemeClr val="tx2">
                    <a:lumMod val="50000"/>
                  </a:schemeClr>
                </a:solidFill>
              </a:rPr>
              <a:t>  На всех стадиях производства мяса птицы осуществляют контроль за соблюдением технологических режимов по системе ХАСП.</a:t>
            </a:r>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b="1" i="1" dirty="0">
                <a:solidFill>
                  <a:schemeClr val="tx2">
                    <a:lumMod val="50000"/>
                  </a:schemeClr>
                </a:solidFill>
              </a:rPr>
              <a:t>Приёмка и доставка птицы на убой</a:t>
            </a:r>
            <a:r>
              <a:rPr lang="ru-RU" sz="3200" dirty="0">
                <a:solidFill>
                  <a:schemeClr val="tx2">
                    <a:lumMod val="50000"/>
                  </a:schemeClr>
                </a:solidFill>
              </a:rPr>
              <a:t/>
            </a:r>
            <a:br>
              <a:rPr lang="ru-RU" sz="3200" dirty="0">
                <a:solidFill>
                  <a:schemeClr val="tx2">
                    <a:lumMod val="50000"/>
                  </a:schemeClr>
                </a:solidFill>
              </a:rPr>
            </a:br>
            <a:endParaRPr lang="ru-RU" sz="3200" dirty="0">
              <a:solidFill>
                <a:schemeClr val="tx2">
                  <a:lumMod val="50000"/>
                </a:schemeClr>
              </a:solidFill>
            </a:endParaRPr>
          </a:p>
        </p:txBody>
      </p:sp>
      <p:sp>
        <p:nvSpPr>
          <p:cNvPr id="3" name="Содержимое 2"/>
          <p:cNvSpPr>
            <a:spLocks noGrp="1"/>
          </p:cNvSpPr>
          <p:nvPr>
            <p:ph idx="1"/>
          </p:nvPr>
        </p:nvSpPr>
        <p:spPr/>
        <p:txBody>
          <a:bodyPr>
            <a:normAutofit fontScale="77500" lnSpcReduction="20000"/>
          </a:bodyPr>
          <a:lstStyle/>
          <a:p>
            <a:pPr algn="just"/>
            <a:r>
              <a:rPr lang="ru-RU" dirty="0">
                <a:solidFill>
                  <a:schemeClr val="tx2">
                    <a:lumMod val="50000"/>
                  </a:schemeClr>
                </a:solidFill>
              </a:rPr>
              <a:t>На убой должна поступать птица, с пустым зобом. Для этого она проходит </a:t>
            </a:r>
            <a:r>
              <a:rPr lang="ru-RU" dirty="0" err="1">
                <a:solidFill>
                  <a:schemeClr val="tx2">
                    <a:lumMod val="50000"/>
                  </a:schemeClr>
                </a:solidFill>
              </a:rPr>
              <a:t>предубойную</a:t>
            </a:r>
            <a:r>
              <a:rPr lang="ru-RU" dirty="0">
                <a:solidFill>
                  <a:schemeClr val="tx2">
                    <a:lumMod val="50000"/>
                  </a:schemeClr>
                </a:solidFill>
              </a:rPr>
              <a:t> выдержку.</a:t>
            </a:r>
          </a:p>
          <a:p>
            <a:pPr algn="just"/>
            <a:r>
              <a:rPr lang="ru-RU" dirty="0" err="1">
                <a:solidFill>
                  <a:schemeClr val="tx2">
                    <a:lumMod val="50000"/>
                  </a:schemeClr>
                </a:solidFill>
              </a:rPr>
              <a:t>Предубойную</a:t>
            </a:r>
            <a:r>
              <a:rPr lang="ru-RU" dirty="0">
                <a:solidFill>
                  <a:schemeClr val="tx2">
                    <a:lumMod val="50000"/>
                  </a:schemeClr>
                </a:solidFill>
              </a:rPr>
              <a:t> выдержку птица проходит непосредственно в птицеводческом хозяйстве, где за определённое время до её отлова и транспортирования на убой и переработку, прекращают кормить при свободном доступе к воде.</a:t>
            </a:r>
          </a:p>
          <a:p>
            <a:pPr algn="just"/>
            <a:r>
              <a:rPr lang="ru-RU" dirty="0">
                <a:solidFill>
                  <a:schemeClr val="tx2">
                    <a:lumMod val="50000"/>
                  </a:schemeClr>
                </a:solidFill>
              </a:rPr>
              <a:t>Время </a:t>
            </a:r>
            <a:r>
              <a:rPr lang="ru-RU" dirty="0" err="1">
                <a:solidFill>
                  <a:schemeClr val="tx2">
                    <a:lumMod val="50000"/>
                  </a:schemeClr>
                </a:solidFill>
              </a:rPr>
              <a:t>предубойной</a:t>
            </a:r>
            <a:r>
              <a:rPr lang="ru-RU" dirty="0">
                <a:solidFill>
                  <a:schemeClr val="tx2">
                    <a:lumMod val="50000"/>
                  </a:schemeClr>
                </a:solidFill>
              </a:rPr>
              <a:t> выдержки:</a:t>
            </a:r>
          </a:p>
          <a:p>
            <a:pPr algn="just"/>
            <a:r>
              <a:rPr lang="ru-RU" dirty="0">
                <a:solidFill>
                  <a:schemeClr val="tx2">
                    <a:lumMod val="50000"/>
                  </a:schemeClr>
                </a:solidFill>
              </a:rPr>
              <a:t>от 6 до 8 часов – куры яичных пород, цыплята, цыплята-бройлеры, индейки и индюшата;</a:t>
            </a:r>
          </a:p>
          <a:p>
            <a:pPr algn="just"/>
            <a:r>
              <a:rPr lang="ru-RU" dirty="0">
                <a:solidFill>
                  <a:schemeClr val="tx2">
                    <a:lumMod val="50000"/>
                  </a:schemeClr>
                </a:solidFill>
              </a:rPr>
              <a:t>от 4 до 6 часов – утки, утята, гуси, гусята, цесарки, </a:t>
            </a:r>
            <a:r>
              <a:rPr lang="ru-RU" dirty="0" err="1">
                <a:solidFill>
                  <a:schemeClr val="tx2">
                    <a:lumMod val="50000"/>
                  </a:schemeClr>
                </a:solidFill>
              </a:rPr>
              <a:t>цесарята</a:t>
            </a:r>
            <a:r>
              <a:rPr lang="ru-RU" dirty="0">
                <a:solidFill>
                  <a:schemeClr val="tx2">
                    <a:lumMod val="50000"/>
                  </a:schemeClr>
                </a:solidFill>
              </a:rPr>
              <a:t>, мускусные утки, мускусные утята, перепела, перепелята.</a:t>
            </a:r>
          </a:p>
          <a:p>
            <a:pPr algn="just"/>
            <a:endParaRPr lang="ru-RU" dirty="0">
              <a:solidFill>
                <a:schemeClr val="tx2">
                  <a:lumMod val="50000"/>
                </a:schemeClr>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48680"/>
            <a:ext cx="8229600" cy="5577483"/>
          </a:xfrm>
        </p:spPr>
        <p:txBody>
          <a:bodyPr>
            <a:normAutofit fontScale="92500" lnSpcReduction="10000"/>
          </a:bodyPr>
          <a:lstStyle/>
          <a:p>
            <a:pPr algn="just"/>
            <a:r>
              <a:rPr lang="ru-RU" dirty="0">
                <a:solidFill>
                  <a:schemeClr val="tx2">
                    <a:lumMod val="50000"/>
                  </a:schemeClr>
                </a:solidFill>
              </a:rPr>
              <a:t>При транспортировании птицы более 1 часа при температуре окружающей среды свыше 25ºС плотность посадки птицы в транспортную тару или транспортное средство должна быть снижена на 15-20%.</a:t>
            </a:r>
          </a:p>
          <a:p>
            <a:pPr algn="just"/>
            <a:r>
              <a:rPr lang="ru-RU" dirty="0">
                <a:solidFill>
                  <a:schemeClr val="tx2">
                    <a:lumMod val="50000"/>
                  </a:schemeClr>
                </a:solidFill>
              </a:rPr>
              <a:t>В специализированном автотранспорте птицу перевозят в контейнерах или клетках, установленных по 8 штук в кассету. Загружают и выгружают контейнеры или кассеты вилочным погрузчиком. Разгрузка птицы из контейнеров производится с помощью </a:t>
            </a:r>
            <a:r>
              <a:rPr lang="ru-RU" dirty="0" err="1">
                <a:solidFill>
                  <a:schemeClr val="tx2">
                    <a:lumMod val="50000"/>
                  </a:schemeClr>
                </a:solidFill>
              </a:rPr>
              <a:t>кантователя</a:t>
            </a:r>
            <a:r>
              <a:rPr lang="ru-RU" dirty="0">
                <a:solidFill>
                  <a:schemeClr val="tx2">
                    <a:lumMod val="50000"/>
                  </a:schemeClr>
                </a:solidFill>
              </a:rPr>
              <a:t>. При наклоне контейнера птица выпадает из него на ленту транспортёра.</a:t>
            </a:r>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b="1" i="1" dirty="0">
                <a:solidFill>
                  <a:schemeClr val="tx2">
                    <a:lumMod val="50000"/>
                  </a:schemeClr>
                </a:solidFill>
              </a:rPr>
              <a:t>Первичная обработка птицы</a:t>
            </a:r>
            <a:r>
              <a:rPr lang="ru-RU" sz="3200" dirty="0">
                <a:solidFill>
                  <a:schemeClr val="tx2">
                    <a:lumMod val="50000"/>
                  </a:schemeClr>
                </a:solidFill>
              </a:rPr>
              <a:t/>
            </a:r>
            <a:br>
              <a:rPr lang="ru-RU" sz="3200" dirty="0">
                <a:solidFill>
                  <a:schemeClr val="tx2">
                    <a:lumMod val="50000"/>
                  </a:schemeClr>
                </a:solidFill>
              </a:rPr>
            </a:br>
            <a:endParaRPr lang="ru-RU" sz="3200" dirty="0">
              <a:solidFill>
                <a:schemeClr val="tx2">
                  <a:lumMod val="50000"/>
                </a:schemeClr>
              </a:solidFill>
            </a:endParaRPr>
          </a:p>
        </p:txBody>
      </p:sp>
      <p:sp>
        <p:nvSpPr>
          <p:cNvPr id="3" name="Содержимое 2"/>
          <p:cNvSpPr>
            <a:spLocks noGrp="1"/>
          </p:cNvSpPr>
          <p:nvPr>
            <p:ph idx="1"/>
          </p:nvPr>
        </p:nvSpPr>
        <p:spPr/>
        <p:txBody>
          <a:bodyPr>
            <a:normAutofit lnSpcReduction="10000"/>
          </a:bodyPr>
          <a:lstStyle/>
          <a:p>
            <a:pPr algn="just"/>
            <a:r>
              <a:rPr lang="ru-RU" b="1" i="1" dirty="0">
                <a:solidFill>
                  <a:schemeClr val="tx2">
                    <a:lumMod val="50000"/>
                  </a:schemeClr>
                </a:solidFill>
              </a:rPr>
              <a:t>Навешивание на конвейер</a:t>
            </a:r>
            <a:endParaRPr lang="ru-RU" dirty="0">
              <a:solidFill>
                <a:schemeClr val="tx2">
                  <a:lumMod val="50000"/>
                </a:schemeClr>
              </a:solidFill>
            </a:endParaRPr>
          </a:p>
          <a:p>
            <a:pPr algn="just">
              <a:buNone/>
            </a:pPr>
            <a:r>
              <a:rPr lang="ru-RU" dirty="0" smtClean="0">
                <a:solidFill>
                  <a:schemeClr val="tx2">
                    <a:lumMod val="50000"/>
                  </a:schemeClr>
                </a:solidFill>
              </a:rPr>
              <a:t>          Птица </a:t>
            </a:r>
            <a:r>
              <a:rPr lang="ru-RU" dirty="0">
                <a:solidFill>
                  <a:schemeClr val="tx2">
                    <a:lumMod val="50000"/>
                  </a:schemeClr>
                </a:solidFill>
              </a:rPr>
              <a:t>навешивается на подвески конвейера вручную (спиной к рабочему). Для более удобного навешивания на уровне подвесок монтируют прутковые направляющие, по которым подвески скользят в наклонном положении. При навешивании птицы подвеска не отклоняется, она как бы зафиксирована</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77500" lnSpcReduction="20000"/>
          </a:bodyPr>
          <a:lstStyle/>
          <a:p>
            <a:pPr algn="just"/>
            <a:r>
              <a:rPr lang="ru-RU" b="1" i="1" dirty="0">
                <a:solidFill>
                  <a:schemeClr val="tx2">
                    <a:lumMod val="50000"/>
                  </a:schemeClr>
                </a:solidFill>
              </a:rPr>
              <a:t>Оглушение</a:t>
            </a:r>
            <a:endParaRPr lang="ru-RU" dirty="0">
              <a:solidFill>
                <a:schemeClr val="tx2">
                  <a:lumMod val="50000"/>
                </a:schemeClr>
              </a:solidFill>
            </a:endParaRPr>
          </a:p>
          <a:p>
            <a:pPr algn="just"/>
            <a:r>
              <a:rPr lang="ru-RU" dirty="0">
                <a:solidFill>
                  <a:schemeClr val="tx2">
                    <a:lumMod val="50000"/>
                  </a:schemeClr>
                </a:solidFill>
              </a:rPr>
              <a:t>Для обездвиживания птицу перед убоем оглушают, воздействуя на её организм переменным электрическим током высокой частоты (до 2000 Гц), промышленной частоты (50 Гц), или управляемой газовой средой.</a:t>
            </a:r>
          </a:p>
          <a:p>
            <a:pPr algn="just"/>
            <a:r>
              <a:rPr lang="ru-RU" dirty="0">
                <a:solidFill>
                  <a:schemeClr val="tx2">
                    <a:lumMod val="50000"/>
                  </a:schemeClr>
                </a:solidFill>
              </a:rPr>
              <a:t>При оглушении птицы в аппаратах с повышенной частотой тока применяют следующие режимы оглушения:</a:t>
            </a:r>
          </a:p>
          <a:p>
            <a:pPr algn="just"/>
            <a:r>
              <a:rPr lang="ru-RU" b="1" dirty="0">
                <a:solidFill>
                  <a:schemeClr val="tx2">
                    <a:lumMod val="50000"/>
                  </a:schemeClr>
                </a:solidFill>
              </a:rPr>
              <a:t>кур</a:t>
            </a:r>
            <a:r>
              <a:rPr lang="ru-RU" dirty="0">
                <a:solidFill>
                  <a:schemeClr val="tx2">
                    <a:lumMod val="50000"/>
                  </a:schemeClr>
                </a:solidFill>
              </a:rPr>
              <a:t> – напряжение тока 50-70 В, частота 1200-2000 Гц;</a:t>
            </a:r>
          </a:p>
          <a:p>
            <a:pPr algn="just"/>
            <a:r>
              <a:rPr lang="ru-RU" b="1" dirty="0">
                <a:solidFill>
                  <a:schemeClr val="tx2">
                    <a:lumMod val="50000"/>
                  </a:schemeClr>
                </a:solidFill>
              </a:rPr>
              <a:t>цыплят, цыплят-бройлеров</a:t>
            </a:r>
            <a:r>
              <a:rPr lang="ru-RU" dirty="0">
                <a:solidFill>
                  <a:schemeClr val="tx2">
                    <a:lumMod val="50000"/>
                  </a:schemeClr>
                </a:solidFill>
              </a:rPr>
              <a:t> – напряжение 45-60 В, частота от 350 до 2000 Гц.</a:t>
            </a:r>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32656"/>
            <a:ext cx="8229600" cy="6264696"/>
          </a:xfrm>
        </p:spPr>
        <p:txBody>
          <a:bodyPr>
            <a:normAutofit fontScale="85000" lnSpcReduction="20000"/>
          </a:bodyPr>
          <a:lstStyle/>
          <a:p>
            <a:pPr algn="just">
              <a:buNone/>
            </a:pPr>
            <a:r>
              <a:rPr lang="ru-RU" b="1" dirty="0">
                <a:solidFill>
                  <a:schemeClr val="tx2">
                    <a:lumMod val="50000"/>
                  </a:schemeClr>
                </a:solidFill>
              </a:rPr>
              <a:t>Время оглушения птицы составляет:</a:t>
            </a:r>
            <a:r>
              <a:rPr lang="ru-RU" dirty="0">
                <a:solidFill>
                  <a:schemeClr val="tx2">
                    <a:lumMod val="50000"/>
                  </a:schemeClr>
                </a:solidFill>
              </a:rPr>
              <a:t> 15-25 с.</a:t>
            </a:r>
          </a:p>
          <a:p>
            <a:pPr algn="just">
              <a:buNone/>
            </a:pPr>
            <a:r>
              <a:rPr lang="ru-RU" dirty="0" smtClean="0">
                <a:solidFill>
                  <a:schemeClr val="tx2">
                    <a:lumMod val="50000"/>
                  </a:schemeClr>
                </a:solidFill>
              </a:rPr>
              <a:t>            При </a:t>
            </a:r>
            <a:r>
              <a:rPr lang="ru-RU" dirty="0">
                <a:solidFill>
                  <a:schemeClr val="tx2">
                    <a:lumMod val="50000"/>
                  </a:schemeClr>
                </a:solidFill>
              </a:rPr>
              <a:t>оглушении птицы в аппаратах с промышленной частотой тока (50 Гц) применяют такие режимы </a:t>
            </a:r>
            <a:r>
              <a:rPr lang="ru-RU" dirty="0" smtClean="0">
                <a:solidFill>
                  <a:schemeClr val="tx2">
                    <a:lumMod val="50000"/>
                  </a:schemeClr>
                </a:solidFill>
              </a:rPr>
              <a:t>:</a:t>
            </a:r>
            <a:endParaRPr lang="ru-RU" dirty="0">
              <a:solidFill>
                <a:schemeClr val="tx2">
                  <a:lumMod val="50000"/>
                </a:schemeClr>
              </a:solidFill>
            </a:endParaRPr>
          </a:p>
          <a:p>
            <a:pPr algn="just"/>
            <a:r>
              <a:rPr lang="ru-RU" b="1" dirty="0">
                <a:solidFill>
                  <a:schemeClr val="tx2">
                    <a:lumMod val="50000"/>
                  </a:schemeClr>
                </a:solidFill>
              </a:rPr>
              <a:t>кур, цыплят:</a:t>
            </a:r>
            <a:r>
              <a:rPr lang="ru-RU" dirty="0">
                <a:solidFill>
                  <a:schemeClr val="tx2">
                    <a:lumMod val="50000"/>
                  </a:schemeClr>
                </a:solidFill>
              </a:rPr>
              <a:t> 90-110В;</a:t>
            </a:r>
          </a:p>
          <a:p>
            <a:pPr algn="just"/>
            <a:r>
              <a:rPr lang="ru-RU" b="1" dirty="0">
                <a:solidFill>
                  <a:schemeClr val="tx2">
                    <a:lumMod val="50000"/>
                  </a:schemeClr>
                </a:solidFill>
              </a:rPr>
              <a:t>цыплят-бройлеров:</a:t>
            </a:r>
            <a:r>
              <a:rPr lang="ru-RU" dirty="0">
                <a:solidFill>
                  <a:schemeClr val="tx2">
                    <a:lumMod val="50000"/>
                  </a:schemeClr>
                </a:solidFill>
              </a:rPr>
              <a:t> 70-80В;</a:t>
            </a:r>
          </a:p>
          <a:p>
            <a:pPr algn="just"/>
            <a:r>
              <a:rPr lang="ru-RU" b="1" dirty="0">
                <a:solidFill>
                  <a:schemeClr val="tx2">
                    <a:lumMod val="50000"/>
                  </a:schemeClr>
                </a:solidFill>
              </a:rPr>
              <a:t>цесарки, </a:t>
            </a:r>
            <a:r>
              <a:rPr lang="ru-RU" b="1" dirty="0" err="1">
                <a:solidFill>
                  <a:schemeClr val="tx2">
                    <a:lumMod val="50000"/>
                  </a:schemeClr>
                </a:solidFill>
              </a:rPr>
              <a:t>цесарята</a:t>
            </a:r>
            <a:r>
              <a:rPr lang="ru-RU" b="1" dirty="0">
                <a:solidFill>
                  <a:schemeClr val="tx2">
                    <a:lumMod val="50000"/>
                  </a:schemeClr>
                </a:solidFill>
              </a:rPr>
              <a:t>:</a:t>
            </a:r>
            <a:r>
              <a:rPr lang="ru-RU" dirty="0">
                <a:solidFill>
                  <a:schemeClr val="tx2">
                    <a:lumMod val="50000"/>
                  </a:schemeClr>
                </a:solidFill>
              </a:rPr>
              <a:t> 90-110В;</a:t>
            </a:r>
          </a:p>
          <a:p>
            <a:pPr algn="just"/>
            <a:r>
              <a:rPr lang="ru-RU" b="1" dirty="0">
                <a:solidFill>
                  <a:schemeClr val="tx2">
                    <a:lumMod val="50000"/>
                  </a:schemeClr>
                </a:solidFill>
              </a:rPr>
              <a:t>индеек, индюшат:</a:t>
            </a:r>
            <a:r>
              <a:rPr lang="ru-RU" dirty="0">
                <a:solidFill>
                  <a:schemeClr val="tx2">
                    <a:lumMod val="50000"/>
                  </a:schemeClr>
                </a:solidFill>
              </a:rPr>
              <a:t> 100-120В;</a:t>
            </a:r>
          </a:p>
          <a:p>
            <a:pPr algn="just"/>
            <a:r>
              <a:rPr lang="ru-RU" b="1" dirty="0">
                <a:solidFill>
                  <a:schemeClr val="tx2">
                    <a:lumMod val="50000"/>
                  </a:schemeClr>
                </a:solidFill>
              </a:rPr>
              <a:t>уток, утят:</a:t>
            </a:r>
            <a:r>
              <a:rPr lang="ru-RU" dirty="0">
                <a:solidFill>
                  <a:schemeClr val="tx2">
                    <a:lumMod val="50000"/>
                  </a:schemeClr>
                </a:solidFill>
              </a:rPr>
              <a:t> 110-130В;</a:t>
            </a:r>
          </a:p>
          <a:p>
            <a:pPr algn="just"/>
            <a:r>
              <a:rPr lang="ru-RU" b="1" dirty="0">
                <a:solidFill>
                  <a:schemeClr val="tx2">
                    <a:lumMod val="50000"/>
                  </a:schemeClr>
                </a:solidFill>
              </a:rPr>
              <a:t>гусей, гусята:</a:t>
            </a:r>
            <a:r>
              <a:rPr lang="ru-RU" dirty="0">
                <a:solidFill>
                  <a:schemeClr val="tx2">
                    <a:lumMod val="50000"/>
                  </a:schemeClr>
                </a:solidFill>
              </a:rPr>
              <a:t> 115-135В;</a:t>
            </a:r>
          </a:p>
          <a:p>
            <a:pPr algn="just"/>
            <a:r>
              <a:rPr lang="ru-RU" b="1" dirty="0">
                <a:solidFill>
                  <a:schemeClr val="tx2">
                    <a:lumMod val="50000"/>
                  </a:schemeClr>
                </a:solidFill>
              </a:rPr>
              <a:t>перепела, перепелята:</a:t>
            </a:r>
            <a:r>
              <a:rPr lang="ru-RU" dirty="0">
                <a:solidFill>
                  <a:schemeClr val="tx2">
                    <a:lumMod val="50000"/>
                  </a:schemeClr>
                </a:solidFill>
              </a:rPr>
              <a:t> 45-56В</a:t>
            </a:r>
            <a:r>
              <a:rPr lang="ru-RU" dirty="0" smtClean="0">
                <a:solidFill>
                  <a:schemeClr val="tx2">
                    <a:lumMod val="50000"/>
                  </a:schemeClr>
                </a:solidFill>
              </a:rPr>
              <a:t>.</a:t>
            </a:r>
          </a:p>
          <a:p>
            <a:pPr algn="just">
              <a:buNone/>
            </a:pPr>
            <a:r>
              <a:rPr lang="ru-RU" dirty="0" smtClean="0">
                <a:solidFill>
                  <a:schemeClr val="tx2">
                    <a:lumMod val="50000"/>
                  </a:schemeClr>
                </a:solidFill>
              </a:rPr>
              <a:t>           </a:t>
            </a:r>
            <a:r>
              <a:rPr lang="ru-RU" i="1" dirty="0" smtClean="0">
                <a:solidFill>
                  <a:schemeClr val="tx2">
                    <a:lumMod val="50000"/>
                  </a:schemeClr>
                </a:solidFill>
              </a:rPr>
              <a:t>При </a:t>
            </a:r>
            <a:r>
              <a:rPr lang="ru-RU" i="1" dirty="0">
                <a:solidFill>
                  <a:schemeClr val="tx2">
                    <a:lumMod val="50000"/>
                  </a:schemeClr>
                </a:solidFill>
              </a:rPr>
              <a:t>оглушении в газовой среде используют смесь газов, присутствующих в воздухе, например: двуокись углерода, азот, кислород, аргон.</a:t>
            </a:r>
          </a:p>
          <a:p>
            <a:pPr algn="just"/>
            <a:endParaRPr lang="ru-RU" dirty="0">
              <a:solidFill>
                <a:schemeClr val="tx2">
                  <a:lumMod val="50000"/>
                </a:schemeClr>
              </a:solidFill>
            </a:endParaRPr>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b="1" dirty="0" smtClean="0">
                <a:solidFill>
                  <a:schemeClr val="tx2">
                    <a:lumMod val="50000"/>
                  </a:schemeClr>
                </a:solidFill>
              </a:rPr>
              <a:t>Убой и обескровливание</a:t>
            </a:r>
            <a:br>
              <a:rPr lang="ru-RU" sz="3200" b="1" dirty="0" smtClean="0">
                <a:solidFill>
                  <a:schemeClr val="tx2">
                    <a:lumMod val="50000"/>
                  </a:schemeClr>
                </a:solidFill>
              </a:rPr>
            </a:br>
            <a:endParaRPr lang="ru-RU" sz="3200" b="1" dirty="0">
              <a:solidFill>
                <a:schemeClr val="tx2">
                  <a:lumMod val="50000"/>
                </a:schemeClr>
              </a:solidFill>
            </a:endParaRPr>
          </a:p>
        </p:txBody>
      </p:sp>
      <p:sp>
        <p:nvSpPr>
          <p:cNvPr id="3" name="Содержимое 2"/>
          <p:cNvSpPr>
            <a:spLocks noGrp="1"/>
          </p:cNvSpPr>
          <p:nvPr>
            <p:ph idx="1"/>
          </p:nvPr>
        </p:nvSpPr>
        <p:spPr>
          <a:xfrm>
            <a:off x="457200" y="1196752"/>
            <a:ext cx="8229600" cy="5661248"/>
          </a:xfrm>
        </p:spPr>
        <p:txBody>
          <a:bodyPr>
            <a:normAutofit fontScale="85000" lnSpcReduction="20000"/>
          </a:bodyPr>
          <a:lstStyle/>
          <a:p>
            <a:pPr algn="just"/>
            <a:r>
              <a:rPr lang="ru-RU" dirty="0" smtClean="0">
                <a:solidFill>
                  <a:schemeClr val="tx2">
                    <a:lumMod val="50000"/>
                  </a:schemeClr>
                </a:solidFill>
              </a:rPr>
              <a:t>При </a:t>
            </a:r>
            <a:r>
              <a:rPr lang="ru-RU" dirty="0">
                <a:solidFill>
                  <a:schemeClr val="tx2">
                    <a:lumMod val="50000"/>
                  </a:schemeClr>
                </a:solidFill>
              </a:rPr>
              <a:t>автоматизированной обработке птицу убивают на машине, путём бокового разреза, одним или двумя дисковыми ножами, кожи шеи, ярёмной вены и сонной артерии со смещением к затылочной части головы без повреждения трахеи и пищевода.</a:t>
            </a:r>
          </a:p>
          <a:p>
            <a:pPr algn="just"/>
            <a:r>
              <a:rPr lang="ru-RU" dirty="0">
                <a:solidFill>
                  <a:schemeClr val="tx2">
                    <a:lumMod val="50000"/>
                  </a:schemeClr>
                </a:solidFill>
              </a:rPr>
              <a:t>Вручную птицу убивают наружным способом, вскрывая кровеносные сосуды специальным ножом путём прокалывания.</a:t>
            </a:r>
          </a:p>
          <a:p>
            <a:pPr algn="just"/>
            <a:r>
              <a:rPr lang="ru-RU" dirty="0">
                <a:solidFill>
                  <a:schemeClr val="tx2">
                    <a:lumMod val="50000"/>
                  </a:schemeClr>
                </a:solidFill>
              </a:rPr>
              <a:t>Обескровливание осуществляется над жёлобом в течение 150 с (куры, цыплята, цыплята-бройлеры, цесарки, </a:t>
            </a:r>
            <a:r>
              <a:rPr lang="ru-RU" dirty="0" err="1">
                <a:solidFill>
                  <a:schemeClr val="tx2">
                    <a:lumMod val="50000"/>
                  </a:schemeClr>
                </a:solidFill>
              </a:rPr>
              <a:t>цесарята</a:t>
            </a:r>
            <a:r>
              <a:rPr lang="ru-RU" dirty="0">
                <a:solidFill>
                  <a:schemeClr val="tx2">
                    <a:lumMod val="50000"/>
                  </a:schemeClr>
                </a:solidFill>
              </a:rPr>
              <a:t>, перепела, перепелята) и не менее 180 с (утки, утята, гуси, гусята, индейки, индюшата).</a:t>
            </a:r>
          </a:p>
          <a:p>
            <a:pPr algn="just"/>
            <a:r>
              <a:rPr lang="ru-RU" dirty="0">
                <a:solidFill>
                  <a:schemeClr val="tx2">
                    <a:lumMod val="50000"/>
                  </a:schemeClr>
                </a:solidFill>
              </a:rPr>
              <a:t>Кровь из жёлоба стекает в промежуточную ёмкость, где накапливается и затем транспортируется в цех переработки отходов.</a:t>
            </a:r>
          </a:p>
          <a:p>
            <a:pPr algn="just"/>
            <a:endParaRPr lang="ru-RU" dirty="0">
              <a:solidFill>
                <a:schemeClr val="tx2">
                  <a:lumMod val="50000"/>
                </a:schemeClr>
              </a:solidFill>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TotalTime>
  <Words>2139</Words>
  <Application>Microsoft Office PowerPoint</Application>
  <PresentationFormat>Экран (4:3)</PresentationFormat>
  <Paragraphs>166</Paragraphs>
  <Slides>38</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38</vt:i4>
      </vt:variant>
    </vt:vector>
  </HeadingPairs>
  <TitlesOfParts>
    <vt:vector size="41" baseType="lpstr">
      <vt:lpstr>Arial</vt:lpstr>
      <vt:lpstr>Calibri</vt:lpstr>
      <vt:lpstr>Тема Office</vt:lpstr>
      <vt:lpstr>Планировка предприятия по переработке птицы, технологические процессы на различных участках и их ветеринарно-санитарная характеристика. Особенности организации ветеринарно-санитарного контроля на конвейерной линии по переработке птицы</vt:lpstr>
      <vt:lpstr>Технологический процесс производства мяса птицы осуществляется в следующей последовательности: </vt:lpstr>
      <vt:lpstr>Презентация PowerPoint</vt:lpstr>
      <vt:lpstr>Приёмка и доставка птицы на убой </vt:lpstr>
      <vt:lpstr>Презентация PowerPoint</vt:lpstr>
      <vt:lpstr>Первичная обработка птицы </vt:lpstr>
      <vt:lpstr>Презентация PowerPoint</vt:lpstr>
      <vt:lpstr>Презентация PowerPoint</vt:lpstr>
      <vt:lpstr>Убой и обескровливание </vt:lpstr>
      <vt:lpstr>Шпарка </vt:lpstr>
      <vt:lpstr>Презентация PowerPoint</vt:lpstr>
      <vt:lpstr>Воскование </vt:lpstr>
      <vt:lpstr>Отрезание голов </vt:lpstr>
      <vt:lpstr>Отрезание ног </vt:lpstr>
      <vt:lpstr>Перевешивание тушек на конвейер потрошения </vt:lpstr>
      <vt:lpstr>Санитарная обработка конвейера </vt:lpstr>
      <vt:lpstr>Потрошение </vt:lpstr>
      <vt:lpstr>Вырезание клоаки и разрезание брюшной полости </vt:lpstr>
      <vt:lpstr>Извлечение внутренних органов </vt:lpstr>
      <vt:lpstr>Ветеринарно-санитарная экспертиза тушек и внутренних органов </vt:lpstr>
      <vt:lpstr>Отделение сердца и печени </vt:lpstr>
      <vt:lpstr>Отделение мышечного желудка и кишечника </vt:lpstr>
      <vt:lpstr>Удаление зоба, трахеи и пищевод </vt:lpstr>
      <vt:lpstr>Отделение шеи </vt:lpstr>
      <vt:lpstr>Зачистка тушек от остатков внутренних органов </vt:lpstr>
      <vt:lpstr>Мойка тушек </vt:lpstr>
      <vt:lpstr>Охлаждение мяса птицы </vt:lpstr>
      <vt:lpstr>Сортировка птицы </vt:lpstr>
      <vt:lpstr>Обработка субпродуктов </vt:lpstr>
      <vt:lpstr>Кутикулу удаляют вручную </vt:lpstr>
      <vt:lpstr>Сбор и обработка жира </vt:lpstr>
      <vt:lpstr>Упаковка </vt:lpstr>
      <vt:lpstr>Замораживание мяса птицы, субпродуктов </vt:lpstr>
      <vt:lpstr>Сбор и обработка перо-пухового сырья </vt:lpstr>
      <vt:lpstr>Сбор технических отходов </vt:lpstr>
      <vt:lpstr>Хранение (условия и особенности технологии хранения продукции) </vt:lpstr>
      <vt:lpstr>Технологический контроль и метрологическое обеспечение технологического процесса производства и хранения продукции</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Планировка предприятия по переработке птицы, технологические процессы на различных участках и их ветеринарно-санитарная характеристика. Особенности организации ветеринарно-санитарного контроля на конвейерной линии по переработке птицы</dc:title>
  <dc:creator>ЕЛЕНА-СВЕТЛАКОВА</dc:creator>
  <cp:lastModifiedBy>Admin</cp:lastModifiedBy>
  <cp:revision>7</cp:revision>
  <dcterms:created xsi:type="dcterms:W3CDTF">2015-10-14T17:40:20Z</dcterms:created>
  <dcterms:modified xsi:type="dcterms:W3CDTF">2024-09-20T05:23:39Z</dcterms:modified>
</cp:coreProperties>
</file>